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notesMasterIdLst>
    <p:notesMasterId r:id="rId17"/>
  </p:notesMasterIdLst>
  <p:sldIdLst>
    <p:sldId id="357" r:id="rId2"/>
    <p:sldId id="302" r:id="rId3"/>
    <p:sldId id="339" r:id="rId4"/>
    <p:sldId id="362" r:id="rId5"/>
    <p:sldId id="266" r:id="rId6"/>
    <p:sldId id="306" r:id="rId7"/>
    <p:sldId id="372" r:id="rId8"/>
    <p:sldId id="371" r:id="rId9"/>
    <p:sldId id="365" r:id="rId10"/>
    <p:sldId id="369" r:id="rId11"/>
    <p:sldId id="368" r:id="rId12"/>
    <p:sldId id="307" r:id="rId13"/>
    <p:sldId id="319" r:id="rId14"/>
    <p:sldId id="361" r:id="rId15"/>
    <p:sldId id="349" r:id="rId16"/>
  </p:sldIdLst>
  <p:sldSz cx="9144000" cy="6858000" type="screen4x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88" d="100"/>
          <a:sy n="88" d="100"/>
        </p:scale>
        <p:origin x="71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672C4F5D-BBE2-44C9-935D-84994F9271AC}" type="datetimeFigureOut">
              <a:rPr lang="en-GB" smtClean="0"/>
              <a:t>26/01/2022</a:t>
            </a:fld>
            <a:endParaRPr lang="en-GB"/>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17FC79C9-72F1-437F-81FD-A4FDE3148AF6}" type="slidenum">
              <a:rPr lang="en-GB" smtClean="0"/>
              <a:t>‹#›</a:t>
            </a:fld>
            <a:endParaRPr lang="en-GB"/>
          </a:p>
        </p:txBody>
      </p:sp>
    </p:spTree>
    <p:extLst>
      <p:ext uri="{BB962C8B-B14F-4D97-AF65-F5344CB8AC3E}">
        <p14:creationId xmlns:p14="http://schemas.microsoft.com/office/powerpoint/2010/main" val="3033311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FC79C9-72F1-437F-81FD-A4FDE3148AF6}" type="slidenum">
              <a:rPr lang="en-GB" smtClean="0"/>
              <a:t>2</a:t>
            </a:fld>
            <a:endParaRPr lang="en-GB"/>
          </a:p>
        </p:txBody>
      </p:sp>
    </p:spTree>
    <p:extLst>
      <p:ext uri="{BB962C8B-B14F-4D97-AF65-F5344CB8AC3E}">
        <p14:creationId xmlns:p14="http://schemas.microsoft.com/office/powerpoint/2010/main" val="226991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FC79C9-72F1-437F-81FD-A4FDE3148AF6}" type="slidenum">
              <a:rPr lang="en-GB" smtClean="0"/>
              <a:t>5</a:t>
            </a:fld>
            <a:endParaRPr lang="en-GB"/>
          </a:p>
        </p:txBody>
      </p:sp>
    </p:spTree>
    <p:extLst>
      <p:ext uri="{BB962C8B-B14F-4D97-AF65-F5344CB8AC3E}">
        <p14:creationId xmlns:p14="http://schemas.microsoft.com/office/powerpoint/2010/main" val="3797191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FC79C9-72F1-437F-81FD-A4FDE3148AF6}" type="slidenum">
              <a:rPr lang="en-GB" smtClean="0"/>
              <a:t>12</a:t>
            </a:fld>
            <a:endParaRPr lang="en-GB"/>
          </a:p>
        </p:txBody>
      </p:sp>
    </p:spTree>
    <p:extLst>
      <p:ext uri="{BB962C8B-B14F-4D97-AF65-F5344CB8AC3E}">
        <p14:creationId xmlns:p14="http://schemas.microsoft.com/office/powerpoint/2010/main" val="4001704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EDF4349-36CA-4265-A7E7-CFDC7F2C8E68}" type="datetimeFigureOut">
              <a:rPr lang="en-GB" smtClean="0"/>
              <a:t>26/01/2022</a:t>
            </a:fld>
            <a:endParaRPr lang="en-GB"/>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C7C7A61-3643-4AEB-98A0-53F9B2CB1AE3}" type="slidenum">
              <a:rPr lang="en-GB" smtClean="0"/>
              <a:t>‹#›</a:t>
            </a:fld>
            <a:endParaRPr lang="en-GB"/>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60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DF4349-36CA-4265-A7E7-CFDC7F2C8E68}" type="datetimeFigureOut">
              <a:rPr lang="en-GB" smtClean="0"/>
              <a:t>26/01/2022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7C7A61-3643-4AEB-98A0-53F9B2CB1AE3}" type="slidenum">
              <a:rPr lang="en-GB" smtClean="0"/>
              <a:t>‹#›</a:t>
            </a:fld>
            <a:endParaRPr lang="en-GB"/>
          </a:p>
        </p:txBody>
      </p:sp>
    </p:spTree>
    <p:extLst>
      <p:ext uri="{BB962C8B-B14F-4D97-AF65-F5344CB8AC3E}">
        <p14:creationId xmlns:p14="http://schemas.microsoft.com/office/powerpoint/2010/main" val="416200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DF4349-36CA-4265-A7E7-CFDC7F2C8E68}" type="datetimeFigureOut">
              <a:rPr lang="en-GB" smtClean="0"/>
              <a:t>26/01/2022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7C7A61-3643-4AEB-98A0-53F9B2CB1AE3}" type="slidenum">
              <a:rPr lang="en-GB" smtClean="0"/>
              <a:t>‹#›</a:t>
            </a:fld>
            <a:endParaRPr lang="en-GB"/>
          </a:p>
        </p:txBody>
      </p:sp>
    </p:spTree>
    <p:extLst>
      <p:ext uri="{BB962C8B-B14F-4D97-AF65-F5344CB8AC3E}">
        <p14:creationId xmlns:p14="http://schemas.microsoft.com/office/powerpoint/2010/main" val="4237575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DF4349-36CA-4265-A7E7-CFDC7F2C8E68}" type="datetimeFigureOut">
              <a:rPr lang="en-GB" smtClean="0"/>
              <a:t>26/01/2022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7C7A61-3643-4AEB-98A0-53F9B2CB1AE3}" type="slidenum">
              <a:rPr lang="en-GB" smtClean="0"/>
              <a:t>‹#›</a:t>
            </a:fld>
            <a:endParaRPr lang="en-GB"/>
          </a:p>
        </p:txBody>
      </p:sp>
    </p:spTree>
    <p:extLst>
      <p:ext uri="{BB962C8B-B14F-4D97-AF65-F5344CB8AC3E}">
        <p14:creationId xmlns:p14="http://schemas.microsoft.com/office/powerpoint/2010/main" val="3846671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DF4349-36CA-4265-A7E7-CFDC7F2C8E68}" type="datetimeFigureOut">
              <a:rPr lang="en-GB" smtClean="0"/>
              <a:t>26/01/2022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7C7A61-3643-4AEB-98A0-53F9B2CB1AE3}" type="slidenum">
              <a:rPr lang="en-GB" smtClean="0"/>
              <a:t>‹#›</a:t>
            </a:fld>
            <a:endParaRPr lang="en-GB"/>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942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DF4349-36CA-4265-A7E7-CFDC7F2C8E68}" type="datetimeFigureOut">
              <a:rPr lang="en-GB" smtClean="0"/>
              <a:t>26/01/2022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7C7A61-3643-4AEB-98A0-53F9B2CB1AE3}" type="slidenum">
              <a:rPr lang="en-GB" smtClean="0"/>
              <a:t>‹#›</a:t>
            </a:fld>
            <a:endParaRPr lang="en-GB"/>
          </a:p>
        </p:txBody>
      </p:sp>
    </p:spTree>
    <p:extLst>
      <p:ext uri="{BB962C8B-B14F-4D97-AF65-F5344CB8AC3E}">
        <p14:creationId xmlns:p14="http://schemas.microsoft.com/office/powerpoint/2010/main" val="3557802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DF4349-36CA-4265-A7E7-CFDC7F2C8E68}" type="datetimeFigureOut">
              <a:rPr lang="en-GB" smtClean="0"/>
              <a:t>26/01/2022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7C7A61-3643-4AEB-98A0-53F9B2CB1AE3}" type="slidenum">
              <a:rPr lang="en-GB" smtClean="0"/>
              <a:t>‹#›</a:t>
            </a:fld>
            <a:endParaRPr lang="en-GB"/>
          </a:p>
        </p:txBody>
      </p:sp>
    </p:spTree>
    <p:extLst>
      <p:ext uri="{BB962C8B-B14F-4D97-AF65-F5344CB8AC3E}">
        <p14:creationId xmlns:p14="http://schemas.microsoft.com/office/powerpoint/2010/main" val="86470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DF4349-36CA-4265-A7E7-CFDC7F2C8E68}" type="datetimeFigureOut">
              <a:rPr lang="en-GB" smtClean="0"/>
              <a:t>26/01/2022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7C7A61-3643-4AEB-98A0-53F9B2CB1AE3}" type="slidenum">
              <a:rPr lang="en-GB" smtClean="0"/>
              <a:t>‹#›</a:t>
            </a:fld>
            <a:endParaRPr lang="en-GB"/>
          </a:p>
        </p:txBody>
      </p:sp>
    </p:spTree>
    <p:extLst>
      <p:ext uri="{BB962C8B-B14F-4D97-AF65-F5344CB8AC3E}">
        <p14:creationId xmlns:p14="http://schemas.microsoft.com/office/powerpoint/2010/main" val="3504735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F4349-36CA-4265-A7E7-CFDC7F2C8E68}" type="datetimeFigureOut">
              <a:rPr lang="en-GB" smtClean="0"/>
              <a:t>26/01/2022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7C7A61-3643-4AEB-98A0-53F9B2CB1AE3}" type="slidenum">
              <a:rPr lang="en-GB" smtClean="0"/>
              <a:t>‹#›</a:t>
            </a:fld>
            <a:endParaRPr lang="en-GB"/>
          </a:p>
        </p:txBody>
      </p:sp>
    </p:spTree>
    <p:extLst>
      <p:ext uri="{BB962C8B-B14F-4D97-AF65-F5344CB8AC3E}">
        <p14:creationId xmlns:p14="http://schemas.microsoft.com/office/powerpoint/2010/main" val="1558289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4EDF4349-36CA-4265-A7E7-CFDC7F2C8E68}" type="datetimeFigureOut">
              <a:rPr lang="en-GB" smtClean="0"/>
              <a:t>26/01/2022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7C7A61-3643-4AEB-98A0-53F9B2CB1AE3}" type="slidenum">
              <a:rPr lang="en-GB" smtClean="0"/>
              <a:t>‹#›</a:t>
            </a:fld>
            <a:endParaRPr lang="en-GB"/>
          </a:p>
        </p:txBody>
      </p:sp>
    </p:spTree>
    <p:extLst>
      <p:ext uri="{BB962C8B-B14F-4D97-AF65-F5344CB8AC3E}">
        <p14:creationId xmlns:p14="http://schemas.microsoft.com/office/powerpoint/2010/main" val="4285741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4EDF4349-36CA-4265-A7E7-CFDC7F2C8E68}" type="datetimeFigureOut">
              <a:rPr lang="en-GB" smtClean="0"/>
              <a:t>26/01/2022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7C7A61-3643-4AEB-98A0-53F9B2CB1AE3}" type="slidenum">
              <a:rPr lang="en-GB" smtClean="0"/>
              <a:t>‹#›</a:t>
            </a:fld>
            <a:endParaRPr lang="en-GB"/>
          </a:p>
        </p:txBody>
      </p:sp>
    </p:spTree>
    <p:extLst>
      <p:ext uri="{BB962C8B-B14F-4D97-AF65-F5344CB8AC3E}">
        <p14:creationId xmlns:p14="http://schemas.microsoft.com/office/powerpoint/2010/main" val="1673794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4EDF4349-36CA-4265-A7E7-CFDC7F2C8E68}" type="datetimeFigureOut">
              <a:rPr lang="en-GB" smtClean="0"/>
              <a:t>26/01/2022</a:t>
            </a:fld>
            <a:endParaRPr lang="en-GB"/>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GB"/>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7C7C7A61-3643-4AEB-98A0-53F9B2CB1AE3}" type="slidenum">
              <a:rPr lang="en-GB" smtClean="0"/>
              <a:t>‹#›</a:t>
            </a:fld>
            <a:endParaRPr lang="en-GB"/>
          </a:p>
        </p:txBody>
      </p:sp>
    </p:spTree>
    <p:extLst>
      <p:ext uri="{BB962C8B-B14F-4D97-AF65-F5344CB8AC3E}">
        <p14:creationId xmlns:p14="http://schemas.microsoft.com/office/powerpoint/2010/main" val="59188124"/>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50384" t="2931" r="4445" b="66365"/>
          <a:stretch/>
        </p:blipFill>
        <p:spPr>
          <a:xfrm>
            <a:off x="5076056" y="1844824"/>
            <a:ext cx="2995533" cy="2880320"/>
          </a:xfrm>
          <a:prstGeom prst="rect">
            <a:avLst/>
          </a:prstGeom>
        </p:spPr>
      </p:pic>
      <p:pic>
        <p:nvPicPr>
          <p:cNvPr id="8" name="Picture 7"/>
          <p:cNvPicPr>
            <a:picLocks noChangeAspect="1"/>
          </p:cNvPicPr>
          <p:nvPr/>
        </p:nvPicPr>
        <p:blipFill>
          <a:blip r:embed="rId3"/>
          <a:stretch>
            <a:fillRect/>
          </a:stretch>
        </p:blipFill>
        <p:spPr>
          <a:xfrm>
            <a:off x="1403648" y="1876900"/>
            <a:ext cx="2736304" cy="2848244"/>
          </a:xfrm>
          <a:prstGeom prst="rect">
            <a:avLst/>
          </a:prstGeom>
        </p:spPr>
      </p:pic>
    </p:spTree>
    <p:extLst>
      <p:ext uri="{BB962C8B-B14F-4D97-AF65-F5344CB8AC3E}">
        <p14:creationId xmlns:p14="http://schemas.microsoft.com/office/powerpoint/2010/main" val="13211158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7805" y="476672"/>
            <a:ext cx="6689848" cy="5847755"/>
          </a:xfrm>
          <a:prstGeom prst="rect">
            <a:avLst/>
          </a:prstGeom>
          <a:noFill/>
        </p:spPr>
        <p:txBody>
          <a:bodyPr wrap="square" rtlCol="0">
            <a:spAutoFit/>
          </a:bodyPr>
          <a:lstStyle/>
          <a:p>
            <a:r>
              <a:rPr lang="en-US" dirty="0" smtClean="0">
                <a:latin typeface="Calibri" panose="020F0502020204030204" pitchFamily="34" charset="0"/>
                <a:cs typeface="Calibri" panose="020F0502020204030204" pitchFamily="34" charset="0"/>
              </a:rPr>
              <a:t>The Prophet often </a:t>
            </a:r>
            <a:r>
              <a:rPr lang="en-US" dirty="0" smtClean="0">
                <a:latin typeface="Calibri" panose="020F0502020204030204" pitchFamily="34" charset="0"/>
                <a:cs typeface="Calibri" panose="020F0502020204030204" pitchFamily="34" charset="0"/>
              </a:rPr>
              <a:t>walked </a:t>
            </a:r>
            <a:r>
              <a:rPr lang="en-US" dirty="0" smtClean="0">
                <a:latin typeface="Calibri" panose="020F0502020204030204" pitchFamily="34" charset="0"/>
                <a:cs typeface="Calibri" panose="020F0502020204030204" pitchFamily="34" charset="0"/>
              </a:rPr>
              <a:t>past a house, whilst walking his daily route to Mosque. A lady </a:t>
            </a:r>
            <a:r>
              <a:rPr lang="en-US" dirty="0" smtClean="0">
                <a:latin typeface="Calibri" panose="020F0502020204030204" pitchFamily="34" charset="0"/>
                <a:cs typeface="Calibri" panose="020F0502020204030204" pitchFamily="34" charset="0"/>
              </a:rPr>
              <a:t>threw </a:t>
            </a:r>
            <a:r>
              <a:rPr lang="en-US" dirty="0" smtClean="0">
                <a:latin typeface="Calibri" panose="020F0502020204030204" pitchFamily="34" charset="0"/>
                <a:cs typeface="Calibri" panose="020F0502020204030204" pitchFamily="34" charset="0"/>
              </a:rPr>
              <a:t>rubbish </a:t>
            </a:r>
            <a:r>
              <a:rPr lang="en-US" dirty="0">
                <a:latin typeface="Calibri" panose="020F0502020204030204" pitchFamily="34" charset="0"/>
                <a:cs typeface="Calibri" panose="020F0502020204030204" pitchFamily="34" charset="0"/>
              </a:rPr>
              <a:t>at the Prophet or in his </a:t>
            </a:r>
            <a:r>
              <a:rPr lang="en-US" dirty="0" smtClean="0">
                <a:latin typeface="Calibri" panose="020F0502020204030204" pitchFamily="34" charset="0"/>
                <a:cs typeface="Calibri" panose="020F0502020204030204" pitchFamily="34" charset="0"/>
              </a:rPr>
              <a:t>way, whenever </a:t>
            </a:r>
            <a:r>
              <a:rPr lang="en-US" dirty="0">
                <a:latin typeface="Calibri" panose="020F0502020204030204" pitchFamily="34" charset="0"/>
                <a:cs typeface="Calibri" panose="020F0502020204030204" pitchFamily="34" charset="0"/>
              </a:rPr>
              <a:t>he </a:t>
            </a:r>
            <a:r>
              <a:rPr lang="en-US" dirty="0" smtClean="0">
                <a:latin typeface="Calibri" panose="020F0502020204030204" pitchFamily="34" charset="0"/>
                <a:cs typeface="Calibri" panose="020F0502020204030204" pitchFamily="34" charset="0"/>
              </a:rPr>
              <a:t>walked </a:t>
            </a:r>
            <a:r>
              <a:rPr lang="en-US" dirty="0">
                <a:latin typeface="Calibri" panose="020F0502020204030204" pitchFamily="34" charset="0"/>
                <a:cs typeface="Calibri" panose="020F0502020204030204" pitchFamily="34" charset="0"/>
              </a:rPr>
              <a:t>past her house</a:t>
            </a:r>
            <a:r>
              <a:rPr lang="en-US" dirty="0" smtClean="0">
                <a:latin typeface="Calibri" panose="020F0502020204030204" pitchFamily="34" charset="0"/>
                <a:cs typeface="Calibri" panose="020F0502020204030204" pitchFamily="34" charset="0"/>
              </a:rPr>
              <a:t>. </a:t>
            </a:r>
          </a:p>
          <a:p>
            <a:endParaRPr lang="en-US" sz="1600" dirty="0">
              <a:latin typeface="Calibri" panose="020F0502020204030204" pitchFamily="34" charset="0"/>
              <a:cs typeface="Calibri" panose="020F0502020204030204" pitchFamily="34" charset="0"/>
            </a:endParaRPr>
          </a:p>
          <a:p>
            <a:endParaRPr lang="en-US" sz="1600" dirty="0" smtClean="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endParaRPr lang="en-US" sz="1600" dirty="0" smtClean="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endParaRPr lang="en-US" sz="1600" dirty="0" smtClean="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endParaRPr lang="en-US" sz="1600" dirty="0" smtClean="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endParaRPr lang="en-US" sz="1600" dirty="0" smtClean="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endParaRPr lang="en-US" sz="1600" dirty="0" smtClean="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endParaRPr lang="en-US" sz="1600" dirty="0" smtClean="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endParaRPr lang="en-US" sz="1600" dirty="0" smtClean="0">
              <a:latin typeface="Calibri" panose="020F0502020204030204" pitchFamily="34" charset="0"/>
              <a:cs typeface="Calibri" panose="020F0502020204030204" pitchFamily="34" charset="0"/>
            </a:endParaRPr>
          </a:p>
          <a:p>
            <a:endParaRPr lang="en-US" sz="1600" dirty="0">
              <a:latin typeface="Calibri" panose="020F0502020204030204" pitchFamily="34" charset="0"/>
              <a:cs typeface="Calibri" panose="020F0502020204030204" pitchFamily="34" charset="0"/>
            </a:endParaRPr>
          </a:p>
          <a:p>
            <a:endParaRPr lang="en-US" sz="2400" dirty="0" smtClean="0">
              <a:solidFill>
                <a:schemeClr val="accent1"/>
              </a:solidFill>
              <a:latin typeface="Calibri" panose="020F0502020204030204" pitchFamily="34" charset="0"/>
              <a:cs typeface="Calibri" panose="020F0502020204030204" pitchFamily="34" charset="0"/>
            </a:endParaRPr>
          </a:p>
          <a:p>
            <a:r>
              <a:rPr lang="en-US" sz="2400" i="1" dirty="0" smtClean="0">
                <a:solidFill>
                  <a:schemeClr val="accent1"/>
                </a:solidFill>
                <a:latin typeface="Calibri" panose="020F0502020204030204" pitchFamily="34" charset="0"/>
                <a:cs typeface="Calibri" panose="020F0502020204030204" pitchFamily="34" charset="0"/>
              </a:rPr>
              <a:t>How would this make you feel? What would you do? </a:t>
            </a:r>
            <a:endParaRPr lang="en-US" sz="2000" dirty="0">
              <a:solidFill>
                <a:schemeClr val="accent1"/>
              </a:solidFill>
              <a:latin typeface="Calibri" panose="020F0502020204030204" pitchFamily="34" charset="0"/>
              <a:cs typeface="Calibri" panose="020F0502020204030204" pitchFamily="34" charset="0"/>
            </a:endParaRPr>
          </a:p>
        </p:txBody>
      </p:sp>
      <p:pic>
        <p:nvPicPr>
          <p:cNvPr id="3074" name="Picture 2" descr="Quran clipart Images, Stock Photos &amp;amp; Vectors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l="4225" t="16200" r="5637" b="24401"/>
          <a:stretch/>
        </p:blipFill>
        <p:spPr bwMode="auto">
          <a:xfrm>
            <a:off x="293148" y="476672"/>
            <a:ext cx="1724657" cy="122395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clip art - Clip Art Library"/>
          <p:cNvSpPr>
            <a:spLocks noChangeAspect="1" noChangeArrowheads="1"/>
          </p:cNvSpPr>
          <p:nvPr/>
        </p:nvSpPr>
        <p:spPr bwMode="auto">
          <a:xfrm>
            <a:off x="5724128" y="117961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3"/>
          <a:stretch>
            <a:fillRect/>
          </a:stretch>
        </p:blipFill>
        <p:spPr>
          <a:xfrm>
            <a:off x="467543" y="1916832"/>
            <a:ext cx="8137709" cy="3546395"/>
          </a:xfrm>
          <a:prstGeom prst="rect">
            <a:avLst/>
          </a:prstGeom>
        </p:spPr>
      </p:pic>
    </p:spTree>
    <p:extLst>
      <p:ext uri="{BB962C8B-B14F-4D97-AF65-F5344CB8AC3E}">
        <p14:creationId xmlns:p14="http://schemas.microsoft.com/office/powerpoint/2010/main" val="969927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88640"/>
            <a:ext cx="8136904" cy="6186309"/>
          </a:xfrm>
          <a:prstGeom prst="rect">
            <a:avLst/>
          </a:prstGeom>
        </p:spPr>
        <p:txBody>
          <a:bodyPr wrap="square">
            <a:spAutoFit/>
          </a:bodyPr>
          <a:lstStyle/>
          <a:p>
            <a:endParaRPr lang="en-US" sz="2000" i="1" dirty="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The </a:t>
            </a:r>
            <a:r>
              <a:rPr lang="en-US" sz="2000" dirty="0">
                <a:latin typeface="Calibri" panose="020F0502020204030204" pitchFamily="34" charset="0"/>
                <a:cs typeface="Calibri" panose="020F0502020204030204" pitchFamily="34" charset="0"/>
              </a:rPr>
              <a:t>Prophet remains patient and does not respond </a:t>
            </a:r>
            <a:r>
              <a:rPr lang="en-US" sz="2000" dirty="0" smtClean="0">
                <a:latin typeface="Calibri" panose="020F0502020204030204" pitchFamily="34" charset="0"/>
                <a:cs typeface="Calibri" panose="020F0502020204030204" pitchFamily="34" charset="0"/>
              </a:rPr>
              <a:t>with anger, in </a:t>
            </a:r>
            <a:r>
              <a:rPr lang="en-US" sz="2000" dirty="0">
                <a:latin typeface="Calibri" panose="020F0502020204030204" pitchFamily="34" charset="0"/>
                <a:cs typeface="Calibri" panose="020F0502020204030204" pitchFamily="34" charset="0"/>
              </a:rPr>
              <a:t>words or actions. The lady continued to </a:t>
            </a:r>
            <a:r>
              <a:rPr lang="en-US" sz="2000" dirty="0" smtClean="0">
                <a:latin typeface="Calibri" panose="020F0502020204030204" pitchFamily="34" charset="0"/>
                <a:cs typeface="Calibri" panose="020F0502020204030204" pitchFamily="34" charset="0"/>
              </a:rPr>
              <a:t>throw </a:t>
            </a:r>
            <a:r>
              <a:rPr lang="en-US" sz="2000" dirty="0">
                <a:latin typeface="Calibri" panose="020F0502020204030204" pitchFamily="34" charset="0"/>
                <a:cs typeface="Calibri" panose="020F0502020204030204" pitchFamily="34" charset="0"/>
              </a:rPr>
              <a:t>rubbish at him whilst on his daily route. One day, the Prophet walks past her house as normal, but this time, nothing happens. </a:t>
            </a:r>
          </a:p>
          <a:p>
            <a:endParaRPr lang="en-US" sz="2000" dirty="0">
              <a:latin typeface="Calibri" panose="020F0502020204030204" pitchFamily="34" charset="0"/>
              <a:cs typeface="Calibri" panose="020F0502020204030204" pitchFamily="34" charset="0"/>
            </a:endParaRPr>
          </a:p>
          <a:p>
            <a:r>
              <a:rPr lang="en-US" sz="2800" i="1" dirty="0">
                <a:solidFill>
                  <a:schemeClr val="accent1"/>
                </a:solidFill>
                <a:latin typeface="Calibri" panose="020F0502020204030204" pitchFamily="34" charset="0"/>
                <a:cs typeface="Calibri" panose="020F0502020204030204" pitchFamily="34" charset="0"/>
              </a:rPr>
              <a:t>How would you feel now and what </a:t>
            </a:r>
            <a:r>
              <a:rPr lang="en-US" sz="2800" i="1" dirty="0" smtClean="0">
                <a:solidFill>
                  <a:schemeClr val="accent1"/>
                </a:solidFill>
                <a:latin typeface="Calibri" panose="020F0502020204030204" pitchFamily="34" charset="0"/>
                <a:cs typeface="Calibri" panose="020F0502020204030204" pitchFamily="34" charset="0"/>
              </a:rPr>
              <a:t>would</a:t>
            </a:r>
          </a:p>
          <a:p>
            <a:r>
              <a:rPr lang="en-US" sz="2800" i="1" dirty="0" smtClean="0">
                <a:solidFill>
                  <a:schemeClr val="accent1"/>
                </a:solidFill>
                <a:latin typeface="Calibri" panose="020F0502020204030204" pitchFamily="34" charset="0"/>
                <a:cs typeface="Calibri" panose="020F0502020204030204" pitchFamily="34" charset="0"/>
              </a:rPr>
              <a:t>you </a:t>
            </a:r>
            <a:r>
              <a:rPr lang="en-US" sz="2800" i="1" dirty="0">
                <a:solidFill>
                  <a:schemeClr val="accent1"/>
                </a:solidFill>
                <a:latin typeface="Calibri" panose="020F0502020204030204" pitchFamily="34" charset="0"/>
                <a:cs typeface="Calibri" panose="020F0502020204030204" pitchFamily="34" charset="0"/>
              </a:rPr>
              <a:t>do? </a:t>
            </a:r>
            <a:endParaRPr lang="en-US" sz="2800" i="1" dirty="0" smtClean="0">
              <a:solidFill>
                <a:schemeClr val="accent1"/>
              </a:solidFill>
              <a:latin typeface="Calibri" panose="020F0502020204030204" pitchFamily="34" charset="0"/>
              <a:cs typeface="Calibri" panose="020F0502020204030204" pitchFamily="34" charset="0"/>
            </a:endParaRPr>
          </a:p>
          <a:p>
            <a:endParaRPr lang="en-US" sz="2000" i="1" dirty="0">
              <a:latin typeface="Calibri" panose="020F0502020204030204" pitchFamily="34" charset="0"/>
              <a:cs typeface="Calibri" panose="020F0502020204030204" pitchFamily="34" charset="0"/>
            </a:endParaRPr>
          </a:p>
          <a:p>
            <a:endParaRPr lang="en-US" sz="2000" i="1" dirty="0">
              <a:latin typeface="Calibri" panose="020F0502020204030204" pitchFamily="34" charset="0"/>
              <a:cs typeface="Calibri" panose="020F0502020204030204" pitchFamily="34" charset="0"/>
            </a:endParaRPr>
          </a:p>
          <a:p>
            <a:endParaRPr lang="en-US" sz="2000" i="1"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Instead of being relieved and continuing on his journey, the Prophet asks someone nearby where the lady was. The Prophet was </a:t>
            </a:r>
            <a:r>
              <a:rPr lang="en-US" sz="2000" dirty="0" smtClean="0">
                <a:latin typeface="Calibri" panose="020F0502020204030204" pitchFamily="34" charset="0"/>
                <a:cs typeface="Calibri" panose="020F0502020204030204" pitchFamily="34" charset="0"/>
              </a:rPr>
              <a:t>worried </a:t>
            </a:r>
            <a:r>
              <a:rPr lang="en-US" sz="2000" dirty="0">
                <a:latin typeface="Calibri" panose="020F0502020204030204" pitchFamily="34" charset="0"/>
                <a:cs typeface="Calibri" panose="020F0502020204030204" pitchFamily="34" charset="0"/>
              </a:rPr>
              <a:t>and soon learned that the lady was sick </a:t>
            </a:r>
            <a:r>
              <a:rPr lang="en-US" sz="2000" dirty="0" smtClean="0">
                <a:latin typeface="Calibri" panose="020F0502020204030204" pitchFamily="34" charset="0"/>
                <a:cs typeface="Calibri" panose="020F0502020204030204" pitchFamily="34" charset="0"/>
              </a:rPr>
              <a:t>and </a:t>
            </a:r>
            <a:r>
              <a:rPr lang="en-US" sz="2000" dirty="0">
                <a:latin typeface="Calibri" panose="020F0502020204030204" pitchFamily="34" charset="0"/>
                <a:cs typeface="Calibri" panose="020F0502020204030204" pitchFamily="34" charset="0"/>
              </a:rPr>
              <a:t>was resting at home. He went to visit this lady, asked her how she was doing and offered to help her around the house to make life easier for her during the sickness.</a:t>
            </a:r>
          </a:p>
          <a:p>
            <a:endParaRPr lang="en-US"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The lady </a:t>
            </a:r>
            <a:r>
              <a:rPr lang="en-US" sz="2000" dirty="0" smtClean="0">
                <a:latin typeface="Calibri" panose="020F0502020204030204" pitchFamily="34" charset="0"/>
                <a:cs typeface="Calibri" panose="020F0502020204030204" pitchFamily="34" charset="0"/>
              </a:rPr>
              <a:t>was moved by the Prophet’s kindness and love. With the Prophet’s support, the lady recovered. She found </a:t>
            </a:r>
            <a:r>
              <a:rPr lang="en-US" sz="2000" b="1" dirty="0" smtClean="0">
                <a:solidFill>
                  <a:schemeClr val="accent1"/>
                </a:solidFill>
                <a:latin typeface="Calibri" panose="020F0502020204030204" pitchFamily="34" charset="0"/>
                <a:cs typeface="Calibri" panose="020F0502020204030204" pitchFamily="34" charset="0"/>
              </a:rPr>
              <a:t>HOPE</a:t>
            </a:r>
            <a:r>
              <a:rPr lang="en-US" sz="2000" dirty="0" smtClean="0">
                <a:latin typeface="Calibri" panose="020F0502020204030204" pitchFamily="34" charset="0"/>
                <a:cs typeface="Calibri" panose="020F0502020204030204" pitchFamily="34" charset="0"/>
              </a:rPr>
              <a:t> in Islam and became a Muslim. </a:t>
            </a:r>
          </a:p>
        </p:txBody>
      </p:sp>
      <p:pic>
        <p:nvPicPr>
          <p:cNvPr id="5" name="Picture 4"/>
          <p:cNvPicPr>
            <a:picLocks noChangeAspect="1"/>
          </p:cNvPicPr>
          <p:nvPr/>
        </p:nvPicPr>
        <p:blipFill rotWithShape="1">
          <a:blip r:embed="rId2"/>
          <a:srcRect b="11584"/>
          <a:stretch/>
        </p:blipFill>
        <p:spPr>
          <a:xfrm>
            <a:off x="6588224" y="1484784"/>
            <a:ext cx="1909919" cy="2304256"/>
          </a:xfrm>
          <a:prstGeom prst="rect">
            <a:avLst/>
          </a:prstGeom>
        </p:spPr>
      </p:pic>
    </p:spTree>
    <p:extLst>
      <p:ext uri="{BB962C8B-B14F-4D97-AF65-F5344CB8AC3E}">
        <p14:creationId xmlns:p14="http://schemas.microsoft.com/office/powerpoint/2010/main" val="3020571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8660" y="453483"/>
            <a:ext cx="7507228" cy="1384995"/>
          </a:xfrm>
          <a:prstGeom prst="rect">
            <a:avLst/>
          </a:prstGeom>
          <a:noFill/>
        </p:spPr>
        <p:txBody>
          <a:bodyPr wrap="square" rtlCol="0">
            <a:spAutoFit/>
          </a:bodyPr>
          <a:lstStyle/>
          <a:p>
            <a:r>
              <a:rPr lang="en-US" sz="2800" dirty="0">
                <a:solidFill>
                  <a:schemeClr val="accent1"/>
                </a:solidFill>
                <a:latin typeface="Georgia" panose="02040502050405020303" pitchFamily="18" charset="0"/>
                <a:cs typeface="Calibri" panose="020F0502020204030204" pitchFamily="34" charset="0"/>
              </a:rPr>
              <a:t>Once again, you may </a:t>
            </a:r>
            <a:r>
              <a:rPr lang="en-US" sz="2800" dirty="0" smtClean="0">
                <a:solidFill>
                  <a:schemeClr val="accent1"/>
                </a:solidFill>
                <a:latin typeface="Georgia" panose="02040502050405020303" pitchFamily="18" charset="0"/>
                <a:cs typeface="Calibri" panose="020F0502020204030204" pitchFamily="34" charset="0"/>
              </a:rPr>
              <a:t>hold your hands, palms up or simply reflect resp</a:t>
            </a:r>
            <a:r>
              <a:rPr lang="en-US" sz="2800" dirty="0" smtClean="0">
                <a:solidFill>
                  <a:schemeClr val="accent1"/>
                </a:solidFill>
                <a:latin typeface="Georgia" panose="02040502050405020303" pitchFamily="18" charset="0"/>
                <a:cs typeface="Calibri" panose="020F0502020204030204" pitchFamily="34" charset="0"/>
              </a:rPr>
              <a:t>ectfully and quietly. </a:t>
            </a:r>
            <a:r>
              <a:rPr lang="en-GB" sz="2800" dirty="0">
                <a:latin typeface="Georgia" panose="02040502050405020303" pitchFamily="18" charset="0"/>
              </a:rPr>
              <a:t/>
            </a:r>
            <a:br>
              <a:rPr lang="en-GB" sz="2800" dirty="0">
                <a:latin typeface="Georgia" panose="02040502050405020303" pitchFamily="18" charset="0"/>
              </a:rPr>
            </a:br>
            <a:endParaRPr lang="en-US" sz="2800" dirty="0">
              <a:latin typeface="Georgia" panose="02040502050405020303" pitchFamily="18" charset="0"/>
              <a:cs typeface="Calibri" panose="020F0502020204030204" pitchFamily="34" charset="0"/>
            </a:endParaRPr>
          </a:p>
        </p:txBody>
      </p:sp>
      <p:pic>
        <p:nvPicPr>
          <p:cNvPr id="3" name="Picture 2"/>
          <p:cNvPicPr>
            <a:picLocks noChangeAspect="1"/>
          </p:cNvPicPr>
          <p:nvPr/>
        </p:nvPicPr>
        <p:blipFill>
          <a:blip r:embed="rId3"/>
          <a:stretch>
            <a:fillRect/>
          </a:stretch>
        </p:blipFill>
        <p:spPr>
          <a:xfrm>
            <a:off x="7541471" y="315812"/>
            <a:ext cx="1314382" cy="1368152"/>
          </a:xfrm>
          <a:prstGeom prst="rect">
            <a:avLst/>
          </a:prstGeom>
        </p:spPr>
      </p:pic>
      <p:pic>
        <p:nvPicPr>
          <p:cNvPr id="4" name="Picture 3" descr="Positive behaviour"/>
          <p:cNvPicPr>
            <a:picLocks noChangeAspect="1" noChangeArrowheads="1"/>
          </p:cNvPicPr>
          <p:nvPr/>
        </p:nvPicPr>
        <p:blipFill rotWithShape="1">
          <a:blip r:embed="rId4">
            <a:extLst>
              <a:ext uri="{28A0092B-C50C-407E-A947-70E740481C1C}">
                <a14:useLocalDpi xmlns:a14="http://schemas.microsoft.com/office/drawing/2010/main" val="0"/>
              </a:ext>
            </a:extLst>
          </a:blip>
          <a:srcRect l="49717" t="33889" r="4119" b="34829"/>
          <a:stretch/>
        </p:blipFill>
        <p:spPr bwMode="auto">
          <a:xfrm>
            <a:off x="6834932" y="4653136"/>
            <a:ext cx="2003778" cy="192078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Transparent Pray Clipart Black And White - Silhouette Muslim Praying, HD  Png Download , Transparent Png Image - PNGite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8144" y="1976149"/>
            <a:ext cx="2735650" cy="240164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83568" y="1700808"/>
            <a:ext cx="4968552" cy="6124754"/>
          </a:xfrm>
          <a:prstGeom prst="rect">
            <a:avLst/>
          </a:prstGeom>
          <a:noFill/>
        </p:spPr>
        <p:txBody>
          <a:bodyPr wrap="square" rtlCol="0">
            <a:spAutoFit/>
          </a:bodyPr>
          <a:lstStyle/>
          <a:p>
            <a:r>
              <a:rPr lang="en-GB" sz="2800" dirty="0" smtClean="0">
                <a:latin typeface="Calibri" panose="020F0502020204030204" pitchFamily="34" charset="0"/>
                <a:cs typeface="Calibri" panose="020F0502020204030204" pitchFamily="34" charset="0"/>
              </a:rPr>
              <a:t>Dear Allah, </a:t>
            </a:r>
          </a:p>
          <a:p>
            <a:endParaRPr lang="en-GB" sz="2800" dirty="0">
              <a:latin typeface="Calibri" panose="020F0502020204030204" pitchFamily="34" charset="0"/>
              <a:cs typeface="Calibri" panose="020F0502020204030204" pitchFamily="34" charset="0"/>
            </a:endParaRPr>
          </a:p>
          <a:p>
            <a:r>
              <a:rPr lang="en-GB" sz="2800" dirty="0" smtClean="0">
                <a:latin typeface="Calibri" panose="020F0502020204030204" pitchFamily="34" charset="0"/>
                <a:cs typeface="Calibri" panose="020F0502020204030204" pitchFamily="34" charset="0"/>
              </a:rPr>
              <a:t>We pray that you help us to find </a:t>
            </a:r>
            <a:r>
              <a:rPr lang="en-GB" sz="2800" b="1" dirty="0" smtClean="0">
                <a:latin typeface="Calibri" panose="020F0502020204030204" pitchFamily="34" charset="0"/>
                <a:cs typeface="Calibri" panose="020F0502020204030204" pitchFamily="34" charset="0"/>
              </a:rPr>
              <a:t>hope</a:t>
            </a:r>
            <a:r>
              <a:rPr lang="en-GB" sz="2800" dirty="0" smtClean="0">
                <a:latin typeface="Calibri" panose="020F0502020204030204" pitchFamily="34" charset="0"/>
                <a:cs typeface="Calibri" panose="020F0502020204030204" pitchFamily="34" charset="0"/>
              </a:rPr>
              <a:t> in faith and people, even when their actions are not kind. We pray that you help us to be kind always and </a:t>
            </a:r>
            <a:r>
              <a:rPr lang="en-GB" sz="2800" b="1" dirty="0" smtClean="0">
                <a:latin typeface="Calibri" panose="020F0502020204030204" pitchFamily="34" charset="0"/>
                <a:cs typeface="Calibri" panose="020F0502020204030204" pitchFamily="34" charset="0"/>
              </a:rPr>
              <a:t>hope</a:t>
            </a:r>
            <a:r>
              <a:rPr lang="en-GB" sz="2800" dirty="0" smtClean="0">
                <a:latin typeface="Calibri" panose="020F0502020204030204" pitchFamily="34" charset="0"/>
                <a:cs typeface="Calibri" panose="020F0502020204030204" pitchFamily="34" charset="0"/>
              </a:rPr>
              <a:t> for a better world. Inn </a:t>
            </a:r>
            <a:r>
              <a:rPr lang="en-GB" sz="2800" dirty="0" err="1" smtClean="0">
                <a:latin typeface="Calibri" panose="020F0502020204030204" pitchFamily="34" charset="0"/>
                <a:cs typeface="Calibri" panose="020F0502020204030204" pitchFamily="34" charset="0"/>
              </a:rPr>
              <a:t>sha</a:t>
            </a:r>
            <a:r>
              <a:rPr lang="en-GB" sz="2800" dirty="0" smtClean="0">
                <a:latin typeface="Calibri" panose="020F0502020204030204" pitchFamily="34" charset="0"/>
                <a:cs typeface="Calibri" panose="020F0502020204030204" pitchFamily="34" charset="0"/>
              </a:rPr>
              <a:t> </a:t>
            </a:r>
            <a:r>
              <a:rPr lang="en-GB" sz="2800" dirty="0" err="1" smtClean="0">
                <a:latin typeface="Calibri" panose="020F0502020204030204" pitchFamily="34" charset="0"/>
                <a:cs typeface="Calibri" panose="020F0502020204030204" pitchFamily="34" charset="0"/>
              </a:rPr>
              <a:t>allah</a:t>
            </a:r>
            <a:r>
              <a:rPr lang="en-GB" sz="2800" dirty="0" smtClean="0">
                <a:latin typeface="Calibri" panose="020F0502020204030204" pitchFamily="34" charset="0"/>
                <a:cs typeface="Calibri" panose="020F0502020204030204" pitchFamily="34" charset="0"/>
              </a:rPr>
              <a:t> </a:t>
            </a:r>
          </a:p>
          <a:p>
            <a:endParaRPr lang="en-GB" sz="2800" dirty="0" smtClean="0">
              <a:latin typeface="Calibri" panose="020F0502020204030204" pitchFamily="34" charset="0"/>
              <a:cs typeface="Calibri" panose="020F0502020204030204" pitchFamily="34" charset="0"/>
            </a:endParaRPr>
          </a:p>
          <a:p>
            <a:r>
              <a:rPr lang="en-GB" sz="2800" dirty="0" smtClean="0">
                <a:latin typeface="Calibri" panose="020F0502020204030204" pitchFamily="34" charset="0"/>
                <a:cs typeface="Calibri" panose="020F0502020204030204" pitchFamily="34" charset="0"/>
              </a:rPr>
              <a:t>Ameen</a:t>
            </a:r>
          </a:p>
          <a:p>
            <a:endParaRPr lang="en-GB" sz="2800" dirty="0">
              <a:latin typeface="Calibri" panose="020F0502020204030204" pitchFamily="34" charset="0"/>
              <a:cs typeface="Calibri" panose="020F0502020204030204" pitchFamily="34" charset="0"/>
            </a:endParaRPr>
          </a:p>
          <a:p>
            <a:endParaRPr lang="en-GB" sz="2800" dirty="0" smtClean="0">
              <a:latin typeface="Calibri" panose="020F0502020204030204" pitchFamily="34" charset="0"/>
              <a:cs typeface="Calibri" panose="020F0502020204030204" pitchFamily="34" charset="0"/>
            </a:endParaRPr>
          </a:p>
          <a:p>
            <a:endParaRPr lang="en-GB" sz="2800" dirty="0">
              <a:latin typeface="Calibri" panose="020F0502020204030204" pitchFamily="34" charset="0"/>
              <a:cs typeface="Calibri" panose="020F0502020204030204" pitchFamily="34" charset="0"/>
            </a:endParaRPr>
          </a:p>
          <a:p>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2823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16632"/>
            <a:ext cx="8352928" cy="5570756"/>
          </a:xfrm>
          <a:prstGeom prst="rect">
            <a:avLst/>
          </a:prstGeom>
          <a:noFill/>
        </p:spPr>
        <p:txBody>
          <a:bodyPr wrap="square" rtlCol="0">
            <a:spAutoFit/>
          </a:bodyPr>
          <a:lstStyle/>
          <a:p>
            <a:pPr algn="ctr"/>
            <a:r>
              <a:rPr lang="en-GB" sz="2400" i="1" u="sng" dirty="0">
                <a:solidFill>
                  <a:srgbClr val="FF0000"/>
                </a:solidFill>
                <a:latin typeface="Georgia" panose="02040502050405020303" pitchFamily="18" charset="0"/>
              </a:rPr>
              <a:t>Join in should you wish:</a:t>
            </a:r>
            <a:r>
              <a:rPr lang="en-GB" sz="4800" i="1" u="sng" dirty="0">
                <a:solidFill>
                  <a:srgbClr val="FF0000"/>
                </a:solidFill>
                <a:latin typeface="Georgia" panose="02040502050405020303" pitchFamily="18" charset="0"/>
              </a:rPr>
              <a:t> </a:t>
            </a:r>
          </a:p>
          <a:p>
            <a:pPr algn="ctr"/>
            <a:endParaRPr lang="en-GB" sz="4400" dirty="0">
              <a:latin typeface="Georgia" panose="02040502050405020303" pitchFamily="18" charset="0"/>
            </a:endParaRPr>
          </a:p>
          <a:p>
            <a:pPr algn="ctr"/>
            <a:r>
              <a:rPr lang="en-GB" sz="4400" dirty="0">
                <a:latin typeface="Georgia" panose="02040502050405020303" pitchFamily="18" charset="0"/>
              </a:rPr>
              <a:t>Peace be with you. </a:t>
            </a:r>
          </a:p>
          <a:p>
            <a:pPr algn="ctr"/>
            <a:endParaRPr lang="en-GB" sz="4400" dirty="0">
              <a:solidFill>
                <a:srgbClr val="00B050"/>
              </a:solidFill>
              <a:latin typeface="Georgia" panose="02040502050405020303" pitchFamily="18" charset="0"/>
            </a:endParaRPr>
          </a:p>
          <a:p>
            <a:pPr algn="ctr"/>
            <a:r>
              <a:rPr lang="en-GB" sz="4400" dirty="0">
                <a:solidFill>
                  <a:srgbClr val="00B050"/>
                </a:solidFill>
                <a:latin typeface="Georgia" panose="02040502050405020303" pitchFamily="18" charset="0"/>
              </a:rPr>
              <a:t>And also with you.</a:t>
            </a:r>
          </a:p>
          <a:p>
            <a:endParaRPr lang="en-GB" sz="4400" dirty="0">
              <a:solidFill>
                <a:srgbClr val="00B050"/>
              </a:solidFill>
              <a:latin typeface="Georgia" panose="02040502050405020303" pitchFamily="18" charset="0"/>
            </a:endParaRPr>
          </a:p>
          <a:p>
            <a:pPr algn="ctr"/>
            <a:r>
              <a:rPr lang="en-GB" sz="4400" dirty="0">
                <a:latin typeface="Georgia" panose="02040502050405020303" pitchFamily="18" charset="0"/>
              </a:rPr>
              <a:t>Go in peace. Go in kindness. Go in love.</a:t>
            </a:r>
          </a:p>
        </p:txBody>
      </p:sp>
    </p:spTree>
    <p:extLst>
      <p:ext uri="{BB962C8B-B14F-4D97-AF65-F5344CB8AC3E}">
        <p14:creationId xmlns:p14="http://schemas.microsoft.com/office/powerpoint/2010/main" val="307440230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91567" y="332657"/>
            <a:ext cx="1040074" cy="1082622"/>
          </a:xfrm>
          <a:prstGeom prst="rect">
            <a:avLst/>
          </a:prstGeom>
        </p:spPr>
      </p:pic>
      <p:sp>
        <p:nvSpPr>
          <p:cNvPr id="2" name="TextBox 1"/>
          <p:cNvSpPr txBox="1"/>
          <p:nvPr/>
        </p:nvSpPr>
        <p:spPr>
          <a:xfrm>
            <a:off x="1475656" y="584282"/>
            <a:ext cx="6120680" cy="830997"/>
          </a:xfrm>
          <a:prstGeom prst="rect">
            <a:avLst/>
          </a:prstGeom>
          <a:noFill/>
        </p:spPr>
        <p:txBody>
          <a:bodyPr wrap="square" rtlCol="0">
            <a:spAutoFit/>
          </a:bodyPr>
          <a:lstStyle/>
          <a:p>
            <a:pPr algn="ctr"/>
            <a:r>
              <a:rPr lang="en-GB" sz="4800" u="sng" dirty="0"/>
              <a:t>Minute of Mindfulness </a:t>
            </a:r>
          </a:p>
        </p:txBody>
      </p:sp>
      <p:sp>
        <p:nvSpPr>
          <p:cNvPr id="3" name="Rectangle 2"/>
          <p:cNvSpPr/>
          <p:nvPr/>
        </p:nvSpPr>
        <p:spPr>
          <a:xfrm>
            <a:off x="467544" y="4005064"/>
            <a:ext cx="8136904" cy="2246769"/>
          </a:xfrm>
          <a:prstGeom prst="rect">
            <a:avLst/>
          </a:prstGeom>
        </p:spPr>
        <p:txBody>
          <a:bodyPr wrap="square">
            <a:spAutoFit/>
          </a:bodyPr>
          <a:lstStyle/>
          <a:p>
            <a:r>
              <a:rPr lang="en-US" sz="2000" dirty="0">
                <a:solidFill>
                  <a:srgbClr val="272C3B"/>
                </a:solidFill>
                <a:latin typeface="Calibri" panose="020F0502020204030204" pitchFamily="34" charset="0"/>
                <a:cs typeface="Calibri" panose="020F0502020204030204" pitchFamily="34" charset="0"/>
              </a:rPr>
              <a:t>Sitting in a comfortable cross-legged position, start by cupping your hands round your mouth. Take a deep breath in through your nose and slowly start to blow out through your mouth, growing your hands outwards in time with your exhale as if you are blowing up an enormous hot air balloon. Once your balloon is as big as it can be (and you’ve finished your exhale), breath normally as you sway gently from side to side admiring your big beautiful hot air balloon as it soars through the sky. </a:t>
            </a:r>
            <a:endParaRPr lang="en-GB" sz="2000" dirty="0">
              <a:latin typeface="Calibri" panose="020F0502020204030204" pitchFamily="34" charset="0"/>
              <a:cs typeface="Calibri" panose="020F0502020204030204" pitchFamily="34" charset="0"/>
            </a:endParaRPr>
          </a:p>
        </p:txBody>
      </p:sp>
      <p:pic>
        <p:nvPicPr>
          <p:cNvPr id="4098" name="Picture 2" descr="Hot Air Balloon And Clouds Stock Illustration - Download Image Now - iSto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1522039"/>
            <a:ext cx="2376265" cy="2376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299348"/>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9712" y="1628800"/>
            <a:ext cx="4852610" cy="3170099"/>
          </a:xfrm>
          <a:prstGeom prst="rect">
            <a:avLst/>
          </a:prstGeom>
          <a:noFill/>
        </p:spPr>
        <p:txBody>
          <a:bodyPr wrap="none" lIns="91440" tIns="45720" rIns="91440" bIns="45720">
            <a:spAutoFit/>
          </a:bodyPr>
          <a:lstStyle/>
          <a:p>
            <a:pPr algn="ctr"/>
            <a:r>
              <a:rPr lang="en-US" sz="20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WW</a:t>
            </a:r>
          </a:p>
        </p:txBody>
      </p:sp>
    </p:spTree>
    <p:extLst>
      <p:ext uri="{BB962C8B-B14F-4D97-AF65-F5344CB8AC3E}">
        <p14:creationId xmlns:p14="http://schemas.microsoft.com/office/powerpoint/2010/main" val="2001312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ateway\redirection$\rrawling\Download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6376" y="260648"/>
            <a:ext cx="921078" cy="864096"/>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Image result for courage imag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8" descr="Image result for respect imag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2" descr="Wisdom Quotes &amp; Stories - Home | Faceboo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4" name="Picture 2" descr="Wycliffe CE Primary School Values">
            <a:extLst>
              <a:ext uri="{FF2B5EF4-FFF2-40B4-BE49-F238E27FC236}">
                <a16:creationId xmlns:a16="http://schemas.microsoft.com/office/drawing/2014/main" id="{695AE57D-4962-4F7A-8CA1-95C9ABA346C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2775" y="1124744"/>
            <a:ext cx="3958968" cy="433304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580117" y="3212976"/>
            <a:ext cx="1984838" cy="1754326"/>
          </a:xfrm>
          <a:prstGeom prst="rect">
            <a:avLst/>
          </a:prstGeom>
          <a:noFill/>
        </p:spPr>
        <p:txBody>
          <a:bodyPr wrap="none" lIns="91440" tIns="45720" rIns="91440" bIns="45720">
            <a:spAutoFit/>
          </a:bodyPr>
          <a:lstStyle/>
          <a:p>
            <a:pPr algn="ctr"/>
            <a:r>
              <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HOPE</a:t>
            </a:r>
          </a:p>
          <a:p>
            <a:pPr algn="ctr"/>
            <a:endParaRPr lang="en-US"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Tree>
    <p:extLst>
      <p:ext uri="{BB962C8B-B14F-4D97-AF65-F5344CB8AC3E}">
        <p14:creationId xmlns:p14="http://schemas.microsoft.com/office/powerpoint/2010/main" val="400995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additive="base">
                                        <p:cTn id="1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092280" y="260648"/>
            <a:ext cx="1778048" cy="1850787"/>
          </a:xfrm>
          <a:prstGeom prst="rect">
            <a:avLst/>
          </a:prstGeom>
        </p:spPr>
      </p:pic>
      <p:sp>
        <p:nvSpPr>
          <p:cNvPr id="5" name="TextBox 4">
            <a:extLst>
              <a:ext uri="{FF2B5EF4-FFF2-40B4-BE49-F238E27FC236}">
                <a16:creationId xmlns:a16="http://schemas.microsoft.com/office/drawing/2014/main" id="{2A71C830-03C7-4456-A8B0-75777377A2C4}"/>
              </a:ext>
            </a:extLst>
          </p:cNvPr>
          <p:cNvSpPr txBox="1"/>
          <p:nvPr/>
        </p:nvSpPr>
        <p:spPr>
          <a:xfrm>
            <a:off x="323528" y="476672"/>
            <a:ext cx="7920880" cy="4431983"/>
          </a:xfrm>
          <a:prstGeom prst="rect">
            <a:avLst/>
          </a:prstGeom>
          <a:noFill/>
        </p:spPr>
        <p:txBody>
          <a:bodyPr wrap="square" rtlCol="0">
            <a:spAutoFit/>
          </a:bodyPr>
          <a:lstStyle/>
          <a:p>
            <a:r>
              <a:rPr lang="en-GB" sz="2400" dirty="0"/>
              <a:t>Our Vision</a:t>
            </a:r>
          </a:p>
          <a:p>
            <a:r>
              <a:rPr lang="en-GB" sz="2400" dirty="0"/>
              <a:t>Vision Statement</a:t>
            </a:r>
          </a:p>
          <a:p>
            <a:endParaRPr lang="en-GB" sz="2400" dirty="0"/>
          </a:p>
          <a:p>
            <a:r>
              <a:rPr lang="en-GB" sz="2400" dirty="0"/>
              <a:t> “Life in all its fullness” (John 10:10)</a:t>
            </a:r>
          </a:p>
          <a:p>
            <a:endParaRPr lang="en-GB" sz="2400" dirty="0"/>
          </a:p>
          <a:p>
            <a:r>
              <a:rPr lang="en-GB" sz="2400" dirty="0"/>
              <a:t>Our vision is to ensure that our </a:t>
            </a:r>
            <a:r>
              <a:rPr lang="en-GB" sz="2400" b="1" dirty="0">
                <a:solidFill>
                  <a:srgbClr val="FF0000"/>
                </a:solidFill>
              </a:rPr>
              <a:t>school family</a:t>
            </a:r>
            <a:r>
              <a:rPr lang="en-GB" sz="2400" dirty="0"/>
              <a:t> are </a:t>
            </a:r>
            <a:r>
              <a:rPr lang="en-GB" sz="2400" b="1" dirty="0">
                <a:solidFill>
                  <a:srgbClr val="FF0000"/>
                </a:solidFill>
              </a:rPr>
              <a:t>happy</a:t>
            </a:r>
            <a:r>
              <a:rPr lang="en-GB" sz="2400" dirty="0"/>
              <a:t> and fulfilled in a </a:t>
            </a:r>
            <a:r>
              <a:rPr lang="en-GB" sz="2400" b="1" dirty="0">
                <a:solidFill>
                  <a:srgbClr val="FF0000"/>
                </a:solidFill>
              </a:rPr>
              <a:t>creative</a:t>
            </a:r>
            <a:r>
              <a:rPr lang="en-GB" sz="2400" dirty="0"/>
              <a:t> learning environment. This is </a:t>
            </a:r>
            <a:r>
              <a:rPr lang="en-GB" sz="2400" b="1" dirty="0">
                <a:solidFill>
                  <a:srgbClr val="FF0000"/>
                </a:solidFill>
              </a:rPr>
              <a:t>flexible</a:t>
            </a:r>
            <a:r>
              <a:rPr lang="en-GB" sz="2400" dirty="0"/>
              <a:t> and caters to individual needs while developing a </a:t>
            </a:r>
            <a:r>
              <a:rPr lang="en-GB" sz="2400" b="1" dirty="0">
                <a:solidFill>
                  <a:srgbClr val="FF0000"/>
                </a:solidFill>
              </a:rPr>
              <a:t>life-long love for learning</a:t>
            </a:r>
            <a:r>
              <a:rPr lang="en-GB" sz="2400" dirty="0"/>
              <a:t> through which all members can </a:t>
            </a:r>
            <a:r>
              <a:rPr lang="en-GB" sz="2400" b="1" dirty="0">
                <a:solidFill>
                  <a:srgbClr val="FF0000"/>
                </a:solidFill>
              </a:rPr>
              <a:t>flourish</a:t>
            </a:r>
            <a:r>
              <a:rPr lang="en-GB" sz="2400" dirty="0"/>
              <a:t>. We </a:t>
            </a:r>
            <a:r>
              <a:rPr lang="en-GB" sz="2400" b="1" dirty="0">
                <a:solidFill>
                  <a:srgbClr val="FF0000"/>
                </a:solidFill>
              </a:rPr>
              <a:t>nurture</a:t>
            </a:r>
            <a:r>
              <a:rPr lang="en-GB" sz="2400" dirty="0"/>
              <a:t> an aspirational family of </a:t>
            </a:r>
            <a:r>
              <a:rPr lang="en-GB" sz="2400" b="1" dirty="0">
                <a:solidFill>
                  <a:srgbClr val="FF0000"/>
                </a:solidFill>
              </a:rPr>
              <a:t>hard-working</a:t>
            </a:r>
            <a:r>
              <a:rPr lang="en-GB" sz="2400" dirty="0"/>
              <a:t>,</a:t>
            </a:r>
            <a:r>
              <a:rPr lang="en-GB" sz="2400" b="1" dirty="0">
                <a:solidFill>
                  <a:srgbClr val="FF0000"/>
                </a:solidFill>
              </a:rPr>
              <a:t> respectful </a:t>
            </a:r>
            <a:r>
              <a:rPr lang="en-GB" sz="2400" dirty="0"/>
              <a:t>individuals who work </a:t>
            </a:r>
            <a:r>
              <a:rPr lang="en-GB" sz="2400" b="1" dirty="0">
                <a:solidFill>
                  <a:srgbClr val="FF0000"/>
                </a:solidFill>
              </a:rPr>
              <a:t>collaboratively</a:t>
            </a:r>
            <a:r>
              <a:rPr lang="en-GB" sz="2400" dirty="0"/>
              <a:t>.</a:t>
            </a:r>
          </a:p>
          <a:p>
            <a:endParaRPr lang="en-GB" dirty="0"/>
          </a:p>
        </p:txBody>
      </p:sp>
      <p:pic>
        <p:nvPicPr>
          <p:cNvPr id="4" name="Picture 3">
            <a:extLst>
              <a:ext uri="{FF2B5EF4-FFF2-40B4-BE49-F238E27FC236}">
                <a16:creationId xmlns:a16="http://schemas.microsoft.com/office/drawing/2014/main" id="{C4B9F4D9-A49B-40C7-AC5D-71AF544329A8}"/>
              </a:ext>
            </a:extLst>
          </p:cNvPr>
          <p:cNvPicPr>
            <a:picLocks noChangeAspect="1"/>
          </p:cNvPicPr>
          <p:nvPr/>
        </p:nvPicPr>
        <p:blipFill>
          <a:blip r:embed="rId3"/>
          <a:stretch>
            <a:fillRect/>
          </a:stretch>
        </p:blipFill>
        <p:spPr>
          <a:xfrm>
            <a:off x="3419872" y="5205173"/>
            <a:ext cx="864096" cy="1022807"/>
          </a:xfrm>
          <a:prstGeom prst="rect">
            <a:avLst/>
          </a:prstGeom>
        </p:spPr>
      </p:pic>
      <p:pic>
        <p:nvPicPr>
          <p:cNvPr id="1026" name="Picture 2">
            <a:extLst>
              <a:ext uri="{FF2B5EF4-FFF2-40B4-BE49-F238E27FC236}">
                <a16:creationId xmlns:a16="http://schemas.microsoft.com/office/drawing/2014/main" id="{567193CD-F851-4F27-8E88-9088A5047E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1326" y="5366890"/>
            <a:ext cx="720080" cy="7020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3A75144-BFE3-40E4-A159-38A3CFE707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7191" y="5316404"/>
            <a:ext cx="720080" cy="69607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110FCA5-B41F-4730-B9C7-F43231A7D5D3}"/>
              </a:ext>
            </a:extLst>
          </p:cNvPr>
          <p:cNvSpPr txBox="1"/>
          <p:nvPr/>
        </p:nvSpPr>
        <p:spPr>
          <a:xfrm>
            <a:off x="3023828" y="6275749"/>
            <a:ext cx="1656184" cy="369332"/>
          </a:xfrm>
          <a:prstGeom prst="rect">
            <a:avLst/>
          </a:prstGeom>
          <a:noFill/>
        </p:spPr>
        <p:txBody>
          <a:bodyPr wrap="square" rtlCol="0">
            <a:spAutoFit/>
          </a:bodyPr>
          <a:lstStyle/>
          <a:p>
            <a:pPr algn="ctr"/>
            <a:r>
              <a:rPr lang="en-GB" b="1" dirty="0"/>
              <a:t>flourish</a:t>
            </a:r>
          </a:p>
        </p:txBody>
      </p:sp>
      <p:sp>
        <p:nvSpPr>
          <p:cNvPr id="10" name="TextBox 9">
            <a:extLst>
              <a:ext uri="{FF2B5EF4-FFF2-40B4-BE49-F238E27FC236}">
                <a16:creationId xmlns:a16="http://schemas.microsoft.com/office/drawing/2014/main" id="{E2D39D34-5415-4B83-BC5C-3E2CAAA57655}"/>
              </a:ext>
            </a:extLst>
          </p:cNvPr>
          <p:cNvSpPr txBox="1"/>
          <p:nvPr/>
        </p:nvSpPr>
        <p:spPr>
          <a:xfrm>
            <a:off x="4381827" y="6275749"/>
            <a:ext cx="1656184" cy="369332"/>
          </a:xfrm>
          <a:prstGeom prst="rect">
            <a:avLst/>
          </a:prstGeom>
          <a:noFill/>
        </p:spPr>
        <p:txBody>
          <a:bodyPr wrap="square" rtlCol="0">
            <a:spAutoFit/>
          </a:bodyPr>
          <a:lstStyle/>
          <a:p>
            <a:pPr algn="ctr"/>
            <a:r>
              <a:rPr lang="en-GB" b="1" dirty="0"/>
              <a:t>nurture</a:t>
            </a:r>
          </a:p>
        </p:txBody>
      </p:sp>
      <p:sp>
        <p:nvSpPr>
          <p:cNvPr id="11" name="TextBox 10">
            <a:extLst>
              <a:ext uri="{FF2B5EF4-FFF2-40B4-BE49-F238E27FC236}">
                <a16:creationId xmlns:a16="http://schemas.microsoft.com/office/drawing/2014/main" id="{DA22880C-6662-46E3-B831-2D83ECF53FCC}"/>
              </a:ext>
            </a:extLst>
          </p:cNvPr>
          <p:cNvSpPr txBox="1"/>
          <p:nvPr/>
        </p:nvSpPr>
        <p:spPr>
          <a:xfrm>
            <a:off x="1553124" y="6098109"/>
            <a:ext cx="1656184" cy="646331"/>
          </a:xfrm>
          <a:prstGeom prst="rect">
            <a:avLst/>
          </a:prstGeom>
          <a:noFill/>
        </p:spPr>
        <p:txBody>
          <a:bodyPr wrap="square" rtlCol="0">
            <a:spAutoFit/>
          </a:bodyPr>
          <a:lstStyle/>
          <a:p>
            <a:pPr algn="ctr"/>
            <a:r>
              <a:rPr lang="en-GB" b="1" dirty="0"/>
              <a:t>love for learning</a:t>
            </a:r>
          </a:p>
        </p:txBody>
      </p:sp>
      <p:pic>
        <p:nvPicPr>
          <p:cNvPr id="1030" name="Picture 6">
            <a:extLst>
              <a:ext uri="{FF2B5EF4-FFF2-40B4-BE49-F238E27FC236}">
                <a16:creationId xmlns:a16="http://schemas.microsoft.com/office/drawing/2014/main" id="{27EB66CB-4B59-4C20-8222-4D9E2BE35F8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69197" y="5238759"/>
            <a:ext cx="972110" cy="95563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2D575FF8-ACC9-4216-90C5-A1884C9E5DF1}"/>
              </a:ext>
            </a:extLst>
          </p:cNvPr>
          <p:cNvSpPr txBox="1"/>
          <p:nvPr/>
        </p:nvSpPr>
        <p:spPr>
          <a:xfrm>
            <a:off x="5727160" y="6242186"/>
            <a:ext cx="1656184" cy="369332"/>
          </a:xfrm>
          <a:prstGeom prst="rect">
            <a:avLst/>
          </a:prstGeom>
          <a:noFill/>
        </p:spPr>
        <p:txBody>
          <a:bodyPr wrap="square" rtlCol="0">
            <a:spAutoFit/>
          </a:bodyPr>
          <a:lstStyle/>
          <a:p>
            <a:pPr algn="ctr"/>
            <a:r>
              <a:rPr lang="en-GB" b="1" dirty="0"/>
              <a:t>respectful</a:t>
            </a:r>
          </a:p>
        </p:txBody>
      </p:sp>
      <p:sp>
        <p:nvSpPr>
          <p:cNvPr id="15" name="TextBox 14">
            <a:extLst>
              <a:ext uri="{FF2B5EF4-FFF2-40B4-BE49-F238E27FC236}">
                <a16:creationId xmlns:a16="http://schemas.microsoft.com/office/drawing/2014/main" id="{00AC0776-B53D-487E-A0A7-0F9E8E056BFD}"/>
              </a:ext>
            </a:extLst>
          </p:cNvPr>
          <p:cNvSpPr txBox="1"/>
          <p:nvPr/>
        </p:nvSpPr>
        <p:spPr>
          <a:xfrm>
            <a:off x="173650" y="6236608"/>
            <a:ext cx="1656184" cy="369332"/>
          </a:xfrm>
          <a:prstGeom prst="rect">
            <a:avLst/>
          </a:prstGeom>
          <a:noFill/>
        </p:spPr>
        <p:txBody>
          <a:bodyPr wrap="square" rtlCol="0">
            <a:spAutoFit/>
          </a:bodyPr>
          <a:lstStyle/>
          <a:p>
            <a:pPr algn="ctr"/>
            <a:r>
              <a:rPr lang="en-GB" b="1" dirty="0"/>
              <a:t>creative</a:t>
            </a:r>
          </a:p>
        </p:txBody>
      </p:sp>
      <p:pic>
        <p:nvPicPr>
          <p:cNvPr id="1034" name="Picture 10">
            <a:extLst>
              <a:ext uri="{FF2B5EF4-FFF2-40B4-BE49-F238E27FC236}">
                <a16:creationId xmlns:a16="http://schemas.microsoft.com/office/drawing/2014/main" id="{B734CD6B-830F-4684-8435-418F08B48EF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1394" y="5350553"/>
            <a:ext cx="823528" cy="79607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86FB1617-B357-4BC4-B40C-FBC280667B8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95458" y="5238759"/>
            <a:ext cx="823528" cy="80957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2E6B1C70-AF9A-446E-A1AD-E7AA8B614972}"/>
              </a:ext>
            </a:extLst>
          </p:cNvPr>
          <p:cNvSpPr txBox="1"/>
          <p:nvPr/>
        </p:nvSpPr>
        <p:spPr>
          <a:xfrm>
            <a:off x="7279130" y="6236608"/>
            <a:ext cx="1656184" cy="369332"/>
          </a:xfrm>
          <a:prstGeom prst="rect">
            <a:avLst/>
          </a:prstGeom>
          <a:noFill/>
        </p:spPr>
        <p:txBody>
          <a:bodyPr wrap="square" rtlCol="0">
            <a:spAutoFit/>
          </a:bodyPr>
          <a:lstStyle/>
          <a:p>
            <a:pPr algn="ctr"/>
            <a:r>
              <a:rPr lang="en-GB" b="1" dirty="0"/>
              <a:t>collaboratively  </a:t>
            </a:r>
          </a:p>
        </p:txBody>
      </p:sp>
    </p:spTree>
    <p:extLst>
      <p:ext uri="{BB962C8B-B14F-4D97-AF65-F5344CB8AC3E}">
        <p14:creationId xmlns:p14="http://schemas.microsoft.com/office/powerpoint/2010/main" val="2960165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624" y="474345"/>
            <a:ext cx="9509248" cy="5909310"/>
          </a:xfrm>
          <a:prstGeom prst="rect">
            <a:avLst/>
          </a:prstGeom>
          <a:noFill/>
        </p:spPr>
        <p:txBody>
          <a:bodyPr wrap="squar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 reminder that </a:t>
            </a:r>
          </a:p>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all parts of our</a:t>
            </a: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S</a:t>
            </a: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ervice are invitational – </a:t>
            </a:r>
          </a:p>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please simply be respectful </a:t>
            </a:r>
          </a:p>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and </a:t>
            </a:r>
          </a:p>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mindful of the </a:t>
            </a:r>
          </a:p>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participation of others. </a:t>
            </a:r>
          </a:p>
        </p:txBody>
      </p:sp>
    </p:spTree>
    <p:extLst>
      <p:ext uri="{BB962C8B-B14F-4D97-AF65-F5344CB8AC3E}">
        <p14:creationId xmlns:p14="http://schemas.microsoft.com/office/powerpoint/2010/main" val="299258360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558160"/>
            <a:ext cx="7848872" cy="2554545"/>
          </a:xfrm>
          <a:prstGeom prst="rect">
            <a:avLst/>
          </a:prstGeom>
          <a:ln>
            <a:noFill/>
          </a:ln>
        </p:spPr>
        <p:txBody>
          <a:bodyPr wrap="square">
            <a:spAutoFit/>
          </a:bodyPr>
          <a:lstStyle/>
          <a:p>
            <a:pPr marL="109728" indent="0" algn="ctr">
              <a:buNone/>
            </a:pPr>
            <a:r>
              <a:rPr lang="en-US" sz="4000" b="1" dirty="0" smtClean="0">
                <a:latin typeface="Calibri" panose="020F0502020204030204" pitchFamily="34" charset="0"/>
                <a:cs typeface="Calibri" panose="020F0502020204030204" pitchFamily="34" charset="0"/>
              </a:rPr>
              <a:t>I </a:t>
            </a:r>
            <a:r>
              <a:rPr lang="en-US" sz="4000" b="1" dirty="0">
                <a:latin typeface="Calibri" panose="020F0502020204030204" pitchFamily="34" charset="0"/>
                <a:cs typeface="Calibri" panose="020F0502020204030204" pitchFamily="34" charset="0"/>
              </a:rPr>
              <a:t>bear witness that Muhammad is the messenger of </a:t>
            </a:r>
            <a:r>
              <a:rPr lang="en-US" sz="4000" b="1" dirty="0" smtClean="0">
                <a:latin typeface="Calibri" panose="020F0502020204030204" pitchFamily="34" charset="0"/>
                <a:cs typeface="Calibri" panose="020F0502020204030204" pitchFamily="34" charset="0"/>
              </a:rPr>
              <a:t>Allah</a:t>
            </a:r>
          </a:p>
          <a:p>
            <a:pPr marL="109728" indent="0" algn="ctr">
              <a:buNone/>
            </a:pPr>
            <a:endParaRPr lang="en-US" sz="4000" b="1" dirty="0" smtClean="0">
              <a:latin typeface="Calibri" panose="020F0502020204030204" pitchFamily="34" charset="0"/>
              <a:cs typeface="Calibri" panose="020F0502020204030204" pitchFamily="34" charset="0"/>
            </a:endParaRPr>
          </a:p>
          <a:p>
            <a:pPr marL="109728" indent="0" algn="ctr">
              <a:buNone/>
            </a:pPr>
            <a:r>
              <a:rPr lang="en-GB" sz="4000" dirty="0" smtClean="0">
                <a:solidFill>
                  <a:schemeClr val="accent1"/>
                </a:solidFill>
                <a:latin typeface="Calibri" panose="020F0502020204030204" pitchFamily="34" charset="0"/>
                <a:cs typeface="Calibri" panose="020F0502020204030204" pitchFamily="34" charset="0"/>
              </a:rPr>
              <a:t>Peace be upon him</a:t>
            </a:r>
            <a:endParaRPr lang="en-GB" sz="4000" dirty="0">
              <a:solidFill>
                <a:schemeClr val="accent1"/>
              </a:solidFill>
              <a:latin typeface="Calibri" panose="020F0502020204030204" pitchFamily="34" charset="0"/>
              <a:cs typeface="Calibri" panose="020F050202020403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3808" y="590590"/>
            <a:ext cx="3240360" cy="2938293"/>
          </a:xfrm>
          <a:prstGeom prst="rect">
            <a:avLst/>
          </a:prstGeom>
        </p:spPr>
      </p:pic>
    </p:spTree>
    <p:extLst>
      <p:ext uri="{BB962C8B-B14F-4D97-AF65-F5344CB8AC3E}">
        <p14:creationId xmlns:p14="http://schemas.microsoft.com/office/powerpoint/2010/main" val="24093420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chocolate cak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460375" y="620992"/>
            <a:ext cx="8072065" cy="2585323"/>
          </a:xfrm>
          <a:prstGeom prst="rect">
            <a:avLst/>
          </a:prstGeom>
          <a:noFill/>
        </p:spPr>
        <p:txBody>
          <a:bodyPr wrap="square" rtlCol="0">
            <a:spAutoFit/>
          </a:bodyPr>
          <a:lstStyle/>
          <a:p>
            <a:pPr algn="ctr"/>
            <a:r>
              <a:rPr lang="en-GB" sz="5400" dirty="0" smtClean="0">
                <a:latin typeface="Calibri" panose="020F0502020204030204" pitchFamily="34" charset="0"/>
                <a:cs typeface="Calibri" panose="020F0502020204030204" pitchFamily="34" charset="0"/>
              </a:rPr>
              <a:t>It is important that you wash your hands before this collective worship. </a:t>
            </a:r>
            <a:endParaRPr lang="en-GB" sz="5400" dirty="0">
              <a:latin typeface="Calibri" panose="020F0502020204030204" pitchFamily="34" charset="0"/>
              <a:cs typeface="Calibri" panose="020F0502020204030204" pitchFamily="34" charset="0"/>
            </a:endParaRPr>
          </a:p>
        </p:txBody>
      </p:sp>
      <p:pic>
        <p:nvPicPr>
          <p:cNvPr id="1026" name="Picture 2" descr="Wudhu Stock Illustrations – 377 Wudhu Stock Illustrations, Vectors &amp;amp; Clipart  - Dreamstim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8" y="3206315"/>
            <a:ext cx="3210236" cy="3210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83684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476672"/>
            <a:ext cx="7776864" cy="2308324"/>
          </a:xfrm>
          <a:prstGeom prst="rect">
            <a:avLst/>
          </a:prstGeom>
        </p:spPr>
        <p:txBody>
          <a:bodyPr wrap="square">
            <a:spAutoFit/>
          </a:bodyPr>
          <a:lstStyle/>
          <a:p>
            <a:pPr algn="ctr"/>
            <a:r>
              <a:rPr lang="en-GB" sz="7200" dirty="0">
                <a:solidFill>
                  <a:srgbClr val="A1C655"/>
                </a:solidFill>
                <a:latin typeface="Comic Neue"/>
              </a:rPr>
              <a:t>ALL DIFFERENT</a:t>
            </a:r>
            <a:r>
              <a:rPr lang="en-GB" sz="7200" dirty="0">
                <a:solidFill>
                  <a:srgbClr val="0971B8"/>
                </a:solidFill>
                <a:latin typeface="Comic Neue"/>
              </a:rPr>
              <a:t> </a:t>
            </a:r>
            <a:endParaRPr lang="en-GB" sz="7200" dirty="0" smtClean="0">
              <a:solidFill>
                <a:srgbClr val="0971B8"/>
              </a:solidFill>
              <a:latin typeface="Comic Neue"/>
            </a:endParaRPr>
          </a:p>
          <a:p>
            <a:pPr algn="ctr"/>
            <a:r>
              <a:rPr lang="en-GB" sz="7200" dirty="0">
                <a:solidFill>
                  <a:srgbClr val="0971B8"/>
                </a:solidFill>
                <a:latin typeface="Comic Neue"/>
              </a:rPr>
              <a:t> </a:t>
            </a:r>
            <a:r>
              <a:rPr lang="en-GB" sz="7200" dirty="0">
                <a:solidFill>
                  <a:srgbClr val="D3200F"/>
                </a:solidFill>
                <a:latin typeface="Comic Neue"/>
              </a:rPr>
              <a:t>ALL EQUAL</a:t>
            </a:r>
            <a:endParaRPr lang="en-GB" sz="7200" b="0" i="0" dirty="0">
              <a:solidFill>
                <a:srgbClr val="0971B8"/>
              </a:solidFill>
              <a:effectLst/>
              <a:latin typeface="Comic Neue"/>
            </a:endParaRPr>
          </a:p>
        </p:txBody>
      </p:sp>
      <p:sp>
        <p:nvSpPr>
          <p:cNvPr id="6" name="TextBox 5"/>
          <p:cNvSpPr txBox="1"/>
          <p:nvPr/>
        </p:nvSpPr>
        <p:spPr>
          <a:xfrm>
            <a:off x="467544" y="4451168"/>
            <a:ext cx="8352928" cy="1754326"/>
          </a:xfrm>
          <a:prstGeom prst="rect">
            <a:avLst/>
          </a:prstGeom>
          <a:noFill/>
        </p:spPr>
        <p:txBody>
          <a:bodyPr wrap="square" rtlCol="0">
            <a:spAutoFit/>
          </a:bodyPr>
          <a:lstStyle/>
          <a:p>
            <a:pPr algn="ctr"/>
            <a:r>
              <a:rPr lang="en-US" sz="3600" dirty="0" smtClean="0">
                <a:latin typeface="Calibri" panose="020F0502020204030204" pitchFamily="34" charset="0"/>
                <a:cs typeface="Calibri" panose="020F0502020204030204" pitchFamily="34" charset="0"/>
              </a:rPr>
              <a:t>In our school family, we are all equal.</a:t>
            </a:r>
          </a:p>
          <a:p>
            <a:pPr algn="ctr"/>
            <a:endParaRPr lang="en-US" sz="3600" dirty="0">
              <a:latin typeface="Calibri" panose="020F0502020204030204" pitchFamily="34" charset="0"/>
              <a:cs typeface="Calibri" panose="020F0502020204030204" pitchFamily="34" charset="0"/>
            </a:endParaRPr>
          </a:p>
          <a:p>
            <a:pPr algn="ctr"/>
            <a:r>
              <a:rPr lang="en-US" sz="3600" dirty="0" smtClean="0">
                <a:latin typeface="Calibri" panose="020F0502020204030204" pitchFamily="34" charset="0"/>
                <a:cs typeface="Calibri" panose="020F0502020204030204" pitchFamily="34" charset="0"/>
              </a:rPr>
              <a:t>How are we all different?</a:t>
            </a:r>
            <a:endParaRPr lang="en-GB" sz="3600" dirty="0">
              <a:latin typeface="Calibri" panose="020F0502020204030204" pitchFamily="34" charset="0"/>
              <a:cs typeface="Calibri" panose="020F0502020204030204" pitchFamily="34"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2033" y="3068960"/>
            <a:ext cx="1123950" cy="1123950"/>
          </a:xfrm>
          <a:prstGeom prst="rect">
            <a:avLst/>
          </a:prstGeom>
        </p:spPr>
      </p:pic>
      <p:grpSp>
        <p:nvGrpSpPr>
          <p:cNvPr id="12" name="Group 11"/>
          <p:cNvGrpSpPr/>
          <p:nvPr/>
        </p:nvGrpSpPr>
        <p:grpSpPr>
          <a:xfrm>
            <a:off x="2771800" y="620688"/>
            <a:ext cx="5616624" cy="1031430"/>
            <a:chOff x="2771800" y="620688"/>
            <a:chExt cx="5616624" cy="1031430"/>
          </a:xfrm>
        </p:grpSpPr>
        <p:sp>
          <p:nvSpPr>
            <p:cNvPr id="8" name="Rectangle 7"/>
            <p:cNvSpPr/>
            <p:nvPr/>
          </p:nvSpPr>
          <p:spPr>
            <a:xfrm>
              <a:off x="2771800" y="620688"/>
              <a:ext cx="5616624" cy="1010146"/>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4391980" y="636455"/>
              <a:ext cx="2376264" cy="1015663"/>
            </a:xfrm>
            <a:prstGeom prst="rect">
              <a:avLst/>
            </a:prstGeom>
            <a:noFill/>
          </p:spPr>
          <p:txBody>
            <a:bodyPr wrap="square" rtlCol="0">
              <a:spAutoFit/>
            </a:bodyPr>
            <a:lstStyle/>
            <a:p>
              <a:pPr algn="ctr"/>
              <a:r>
                <a:rPr lang="en-US" sz="6000" dirty="0" smtClean="0">
                  <a:latin typeface="Calibri" panose="020F0502020204030204" pitchFamily="34" charset="0"/>
                  <a:cs typeface="Calibri" panose="020F0502020204030204" pitchFamily="34" charset="0"/>
                </a:rPr>
                <a:t>?</a:t>
              </a:r>
              <a:endParaRPr lang="en-GB" sz="4800" dirty="0">
                <a:latin typeface="Calibri" panose="020F0502020204030204" pitchFamily="34" charset="0"/>
                <a:cs typeface="Calibri" panose="020F0502020204030204" pitchFamily="34" charset="0"/>
              </a:endParaRPr>
            </a:p>
          </p:txBody>
        </p:sp>
      </p:grpSp>
      <p:grpSp>
        <p:nvGrpSpPr>
          <p:cNvPr id="13" name="Group 12"/>
          <p:cNvGrpSpPr/>
          <p:nvPr/>
        </p:nvGrpSpPr>
        <p:grpSpPr>
          <a:xfrm>
            <a:off x="3995936" y="1700808"/>
            <a:ext cx="3528392" cy="1084188"/>
            <a:chOff x="3995936" y="1700808"/>
            <a:chExt cx="3528392" cy="1084188"/>
          </a:xfrm>
        </p:grpSpPr>
        <p:sp>
          <p:nvSpPr>
            <p:cNvPr id="10" name="Rectangle 9"/>
            <p:cNvSpPr/>
            <p:nvPr/>
          </p:nvSpPr>
          <p:spPr>
            <a:xfrm>
              <a:off x="3995936" y="1700808"/>
              <a:ext cx="3528392" cy="1084188"/>
            </a:xfrm>
            <a:prstGeom prst="rect">
              <a:avLst/>
            </a:prstGeom>
            <a:solidFill>
              <a:schemeClr val="bg1"/>
            </a:solidFill>
            <a:ln w="38100">
              <a:solidFill>
                <a:srgbClr val="C0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1" name="TextBox 10"/>
            <p:cNvSpPr txBox="1"/>
            <p:nvPr/>
          </p:nvSpPr>
          <p:spPr>
            <a:xfrm>
              <a:off x="4463988" y="1722092"/>
              <a:ext cx="2376264" cy="1015663"/>
            </a:xfrm>
            <a:prstGeom prst="rect">
              <a:avLst/>
            </a:prstGeom>
            <a:noFill/>
          </p:spPr>
          <p:txBody>
            <a:bodyPr wrap="square" rtlCol="0">
              <a:spAutoFit/>
            </a:bodyPr>
            <a:lstStyle/>
            <a:p>
              <a:pPr algn="ctr"/>
              <a:r>
                <a:rPr lang="en-US" sz="6000" dirty="0" smtClean="0">
                  <a:latin typeface="Calibri" panose="020F0502020204030204" pitchFamily="34" charset="0"/>
                  <a:cs typeface="Calibri" panose="020F0502020204030204" pitchFamily="34" charset="0"/>
                </a:rPr>
                <a:t>?</a:t>
              </a:r>
              <a:endParaRPr lang="en-GB" sz="480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401854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280920" cy="5976664"/>
          </a:xfrm>
        </p:spPr>
        <p:txBody>
          <a:bodyPr>
            <a:normAutofit lnSpcReduction="10000"/>
          </a:bodyPr>
          <a:lstStyle/>
          <a:p>
            <a:pPr marL="34290" indent="0" algn="ctr">
              <a:buNone/>
            </a:pPr>
            <a:r>
              <a:rPr lang="en-GB" sz="3200" dirty="0" smtClean="0">
                <a:solidFill>
                  <a:schemeClr val="tx1"/>
                </a:solidFill>
              </a:rPr>
              <a:t>Many children and adults in our school family follow Islam. Today we are going learn about a story from Hadith.  </a:t>
            </a:r>
          </a:p>
          <a:p>
            <a:pPr marL="34290" indent="0" algn="ctr">
              <a:buNone/>
            </a:pPr>
            <a:endParaRPr lang="en-US" sz="3200" dirty="0">
              <a:solidFill>
                <a:schemeClr val="tx1"/>
              </a:solidFill>
            </a:endParaRPr>
          </a:p>
          <a:p>
            <a:pPr marL="34290" indent="0" algn="ctr">
              <a:buNone/>
            </a:pPr>
            <a:endParaRPr lang="en-US" sz="3200" dirty="0" smtClean="0">
              <a:solidFill>
                <a:schemeClr val="tx1"/>
              </a:solidFill>
            </a:endParaRPr>
          </a:p>
          <a:p>
            <a:pPr marL="34290" indent="0" algn="ctr">
              <a:buNone/>
            </a:pPr>
            <a:endParaRPr lang="en-GB" sz="3200" dirty="0" smtClean="0">
              <a:solidFill>
                <a:schemeClr val="tx1"/>
              </a:solidFill>
            </a:endParaRPr>
          </a:p>
          <a:p>
            <a:pPr marL="34290" indent="0" algn="ctr">
              <a:buNone/>
            </a:pPr>
            <a:endParaRPr lang="en-US" sz="3200" dirty="0">
              <a:solidFill>
                <a:schemeClr val="tx1"/>
              </a:solidFill>
            </a:endParaRPr>
          </a:p>
          <a:p>
            <a:pPr marL="34290" indent="0" algn="ctr">
              <a:buNone/>
            </a:pPr>
            <a:endParaRPr lang="en-US" sz="3200" dirty="0" smtClean="0">
              <a:solidFill>
                <a:schemeClr val="tx1"/>
              </a:solidFill>
            </a:endParaRPr>
          </a:p>
          <a:p>
            <a:pPr marL="34290" indent="0" algn="ctr">
              <a:buNone/>
            </a:pPr>
            <a:r>
              <a:rPr lang="en-US" sz="3200" dirty="0" smtClean="0">
                <a:solidFill>
                  <a:schemeClr val="tx1"/>
                </a:solidFill>
              </a:rPr>
              <a:t>Hadith is the collected traditions of the Prophet Muhammad. Muslims know the Prophet as the ‘Mercy to Mankind’. We can all observe his life and learn valuable lessons, no matter which faith we follow.  </a:t>
            </a:r>
            <a:endParaRPr lang="en-US" sz="3200" dirty="0">
              <a:solidFill>
                <a:schemeClr val="tx1"/>
              </a:solidFill>
            </a:endParaRPr>
          </a:p>
        </p:txBody>
      </p:sp>
      <p:pic>
        <p:nvPicPr>
          <p:cNvPr id="1028" name="Picture 4" descr="Hadith - Wikip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3811" y="1628800"/>
            <a:ext cx="3200354"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7565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80D9A8-89A6-4145-BBFB-39E55A8E9F1E}"/>
              </a:ext>
            </a:extLst>
          </p:cNvPr>
          <p:cNvSpPr txBox="1"/>
          <p:nvPr/>
        </p:nvSpPr>
        <p:spPr>
          <a:xfrm>
            <a:off x="251520" y="620688"/>
            <a:ext cx="8712967" cy="1077218"/>
          </a:xfrm>
          <a:prstGeom prst="rect">
            <a:avLst/>
          </a:prstGeom>
          <a:noFill/>
        </p:spPr>
        <p:txBody>
          <a:bodyPr wrap="square" rtlCol="0">
            <a:spAutoFit/>
          </a:bodyPr>
          <a:lstStyle/>
          <a:p>
            <a:pPr algn="ctr"/>
            <a:r>
              <a:rPr lang="en-GB" sz="3200" dirty="0" smtClean="0">
                <a:latin typeface="Calibri" panose="020F0502020204030204" pitchFamily="34" charset="0"/>
                <a:cs typeface="Calibri" panose="020F0502020204030204" pitchFamily="34" charset="0"/>
              </a:rPr>
              <a:t>Islam teaches </a:t>
            </a:r>
            <a:r>
              <a:rPr lang="en-GB" sz="3200" b="1" dirty="0" smtClean="0">
                <a:latin typeface="Calibri" panose="020F0502020204030204" pitchFamily="34" charset="0"/>
                <a:cs typeface="Calibri" panose="020F0502020204030204" pitchFamily="34" charset="0"/>
              </a:rPr>
              <a:t>love, kindness, peace and respect. </a:t>
            </a:r>
          </a:p>
          <a:p>
            <a:pPr algn="ctr"/>
            <a:r>
              <a:rPr lang="en-US" sz="3200" i="1" dirty="0" smtClean="0">
                <a:solidFill>
                  <a:schemeClr val="accent1"/>
                </a:solidFill>
                <a:latin typeface="Calibri" panose="020F0502020204030204" pitchFamily="34" charset="0"/>
                <a:cs typeface="Calibri" panose="020F0502020204030204" pitchFamily="34" charset="0"/>
              </a:rPr>
              <a:t>What do you notice about these values?</a:t>
            </a:r>
            <a:endParaRPr lang="en-GB" sz="4000" i="1" dirty="0">
              <a:solidFill>
                <a:schemeClr val="accent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0F80D9A8-89A6-4145-BBFB-39E55A8E9F1E}"/>
              </a:ext>
            </a:extLst>
          </p:cNvPr>
          <p:cNvSpPr txBox="1"/>
          <p:nvPr/>
        </p:nvSpPr>
        <p:spPr>
          <a:xfrm>
            <a:off x="395536" y="3068960"/>
            <a:ext cx="5400600" cy="2862322"/>
          </a:xfrm>
          <a:prstGeom prst="rect">
            <a:avLst/>
          </a:prstGeom>
          <a:noFill/>
        </p:spPr>
        <p:txBody>
          <a:bodyPr wrap="square" rtlCol="0">
            <a:spAutoFit/>
          </a:bodyPr>
          <a:lstStyle/>
          <a:p>
            <a:pPr algn="ctr"/>
            <a:r>
              <a:rPr lang="en-US" sz="3600" dirty="0" smtClean="0">
                <a:latin typeface="Calibri" panose="020F0502020204030204" pitchFamily="34" charset="0"/>
                <a:cs typeface="Calibri" panose="020F0502020204030204" pitchFamily="34" charset="0"/>
              </a:rPr>
              <a:t>Prophet Muhammad treated </a:t>
            </a:r>
            <a:r>
              <a:rPr lang="en-US" sz="3600" b="1" dirty="0" smtClean="0">
                <a:latin typeface="Calibri" panose="020F0502020204030204" pitchFamily="34" charset="0"/>
                <a:cs typeface="Calibri" panose="020F0502020204030204" pitchFamily="34" charset="0"/>
              </a:rPr>
              <a:t>everyone</a:t>
            </a:r>
            <a:r>
              <a:rPr lang="en-US" sz="3600" dirty="0" smtClean="0">
                <a:latin typeface="Calibri" panose="020F0502020204030204" pitchFamily="34" charset="0"/>
                <a:cs typeface="Calibri" panose="020F0502020204030204" pitchFamily="34" charset="0"/>
              </a:rPr>
              <a:t> with love, regardless of their age, gender, religion, or appearance. </a:t>
            </a:r>
            <a:endParaRPr lang="en-GB" sz="4400" dirty="0">
              <a:latin typeface="Calibri" panose="020F0502020204030204" pitchFamily="34" charset="0"/>
              <a:cs typeface="Calibri" panose="020F0502020204030204" pitchFamily="34" charset="0"/>
            </a:endParaRPr>
          </a:p>
        </p:txBody>
      </p:sp>
      <p:pic>
        <p:nvPicPr>
          <p:cNvPr id="2050" name="Picture 2" descr="https://symbols.widgitonline.com/widgit/col/176.25x108.75/bycc/English_UK/love/NOUN/Sg/30050010380000000.sym.png?showPlurals=0&amp;showPronouns=0&amp;showDemonstratives=0&amp;showImperatives=0&amp;skinTone=1&amp;varyGroupSkinTone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512" y="1788907"/>
            <a:ext cx="1038225" cy="10287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symbols.widgitonline.com/widgit/col/176.25x108.75/bycc/English_UK/kindness/NOUN/Sg/30050100770000000.sym.png?showPlurals=0&amp;showPronouns=0&amp;showDemonstratives=0&amp;showImperatives=0&amp;skinTone=1&amp;varyGroupSkinTone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2182" y="1696803"/>
            <a:ext cx="1224136" cy="121290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symbols.widgitonline.com/widgit/col/176.25x110/bycc/English_UK/peace/NOUN/Sg/30890010190000000.sym.png?showPlurals=0&amp;showPronouns=0&amp;showDemonstratives=0&amp;showImperatives=0&amp;skinTone=1&amp;varyGroupSkinTones=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3533" y="1586013"/>
            <a:ext cx="1350650" cy="132653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symbols.widgitonline.com/widgit/col/176.25x110/bycc/English_UK/respect/NOUN/Sg/30800040320000000.sym.png?showPlurals=0&amp;showPronouns=0&amp;showDemonstratives=0&amp;showImperatives=0&amp;skinTone=1&amp;varyGroupSkinTones=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55746" y="1762037"/>
            <a:ext cx="1149309" cy="113895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6"/>
          <a:stretch>
            <a:fillRect/>
          </a:stretch>
        </p:blipFill>
        <p:spPr>
          <a:xfrm>
            <a:off x="5930401" y="2564904"/>
            <a:ext cx="2851021" cy="4150221"/>
          </a:xfrm>
          <a:prstGeom prst="rect">
            <a:avLst/>
          </a:prstGeom>
        </p:spPr>
      </p:pic>
    </p:spTree>
    <p:extLst>
      <p:ext uri="{BB962C8B-B14F-4D97-AF65-F5344CB8AC3E}">
        <p14:creationId xmlns:p14="http://schemas.microsoft.com/office/powerpoint/2010/main" val="1960813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TM03457444[[fn=Basis]]</Template>
  <TotalTime>4776</TotalTime>
  <Words>649</Words>
  <Application>Microsoft Office PowerPoint</Application>
  <PresentationFormat>On-screen Show (4:3)</PresentationFormat>
  <Paragraphs>92</Paragraphs>
  <Slides>15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Comic Neue</vt:lpstr>
      <vt:lpstr>Corbel</vt:lpstr>
      <vt:lpstr>Georgia</vt:lpstr>
      <vt:lpstr>Basis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msawyer</cp:lastModifiedBy>
  <cp:revision>264</cp:revision>
  <cp:lastPrinted>2019-11-11T11:32:36Z</cp:lastPrinted>
  <dcterms:created xsi:type="dcterms:W3CDTF">2015-01-05T19:54:00Z</dcterms:created>
  <dcterms:modified xsi:type="dcterms:W3CDTF">2022-01-26T17:12:17Z</dcterms:modified>
</cp:coreProperties>
</file>