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4"/>
  </p:sldMasterIdLst>
  <p:notesMasterIdLst>
    <p:notesMasterId r:id="rId20"/>
  </p:notesMasterIdLst>
  <p:sldIdLst>
    <p:sldId id="357" r:id="rId5"/>
    <p:sldId id="302" r:id="rId6"/>
    <p:sldId id="362" r:id="rId7"/>
    <p:sldId id="266" r:id="rId8"/>
    <p:sldId id="306" r:id="rId9"/>
    <p:sldId id="372" r:id="rId10"/>
    <p:sldId id="363" r:id="rId11"/>
    <p:sldId id="371" r:id="rId12"/>
    <p:sldId id="375" r:id="rId13"/>
    <p:sldId id="373" r:id="rId14"/>
    <p:sldId id="376" r:id="rId15"/>
    <p:sldId id="377" r:id="rId16"/>
    <p:sldId id="307" r:id="rId17"/>
    <p:sldId id="319" r:id="rId18"/>
    <p:sldId id="349" r:id="rId19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64503-27EB-44FC-A983-571BAE7651AF}" v="5" dt="2022-11-22T16:07:52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>
      <p:cViewPr varScale="1">
        <p:scale>
          <a:sx n="72" d="100"/>
          <a:sy n="72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C4F5D-BBE2-44C9-935D-84994F9271AC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79C9-72F1-437F-81FD-A4FDE3148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31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79C9-72F1-437F-81FD-A4FDE3148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1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79C9-72F1-437F-81FD-A4FDE3148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9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79C9-72F1-437F-81FD-A4FDE3148A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0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7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2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0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0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3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8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4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9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EDF4349-36CA-4265-A7E7-CFDC7F2C8E68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C7C7A61-3643-4AEB-98A0-53F9B2CB1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384" t="2931" r="4445" b="66365"/>
          <a:stretch/>
        </p:blipFill>
        <p:spPr>
          <a:xfrm>
            <a:off x="5076056" y="1844824"/>
            <a:ext cx="2995533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76900"/>
            <a:ext cx="2736304" cy="28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1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6A8184-4099-4C6F-BA5F-5C3ABC4A40F4}"/>
              </a:ext>
            </a:extLst>
          </p:cNvPr>
          <p:cNvSpPr txBox="1"/>
          <p:nvPr/>
        </p:nvSpPr>
        <p:spPr>
          <a:xfrm>
            <a:off x="832485" y="692696"/>
            <a:ext cx="7475220" cy="4133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Would you like to be apart of the collective worship council?</a:t>
            </a:r>
          </a:p>
        </p:txBody>
      </p:sp>
    </p:spTree>
    <p:extLst>
      <p:ext uri="{BB962C8B-B14F-4D97-AF65-F5344CB8AC3E}">
        <p14:creationId xmlns:p14="http://schemas.microsoft.com/office/powerpoint/2010/main" val="318734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BD9A2-1D97-4BD6-837E-46CDC704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90" y="687489"/>
            <a:ext cx="1890210" cy="151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FC8DB-221F-4E46-80EB-60B2A00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87" y="725020"/>
            <a:ext cx="1890210" cy="1484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09F5C-AFC2-4E1D-8781-9C80864FB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90" y="725020"/>
            <a:ext cx="1890210" cy="1558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013CB-BF2F-4DAF-868C-83C415AA9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398" y="815489"/>
            <a:ext cx="1771427" cy="1393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15E2B-7046-4926-9155-93934E4CE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646796"/>
            <a:ext cx="1890210" cy="1558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56B595-84F3-4650-B17A-616A5AD34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229" y="3594698"/>
            <a:ext cx="1965535" cy="1581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BA8062-984A-486C-874D-932BCDC7F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901" y="3713495"/>
            <a:ext cx="1890210" cy="14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6A8184-4099-4C6F-BA5F-5C3ABC4A40F4}"/>
              </a:ext>
            </a:extLst>
          </p:cNvPr>
          <p:cNvSpPr txBox="1"/>
          <p:nvPr/>
        </p:nvSpPr>
        <p:spPr>
          <a:xfrm>
            <a:off x="832485" y="692696"/>
            <a:ext cx="7475220" cy="4133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Would you like to be apart of the collective worship council?</a:t>
            </a:r>
          </a:p>
        </p:txBody>
      </p:sp>
    </p:spTree>
    <p:extLst>
      <p:ext uri="{BB962C8B-B14F-4D97-AF65-F5344CB8AC3E}">
        <p14:creationId xmlns:p14="http://schemas.microsoft.com/office/powerpoint/2010/main" val="48193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132" y="116632"/>
            <a:ext cx="72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Once again, you may put you hands together, bow your heads or simply reflect quietly, </a:t>
            </a:r>
          </a:p>
          <a:p>
            <a:endParaRPr lang="en-US" sz="2800" dirty="0">
              <a:solidFill>
                <a:schemeClr val="accent1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Georgia" panose="02040502050405020303" pitchFamily="18" charset="0"/>
                <a:cs typeface="Calibri" panose="020F0502020204030204" pitchFamily="34" charset="0"/>
              </a:rPr>
              <a:t>Let us pray –</a:t>
            </a:r>
          </a:p>
          <a:p>
            <a:endParaRPr lang="en-US" sz="28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Georgia" panose="02040502050405020303" pitchFamily="18" charset="0"/>
              </a:rPr>
              <a:t>Courage </a:t>
            </a:r>
          </a:p>
          <a:p>
            <a:r>
              <a:rPr lang="en-GB" sz="2800" dirty="0">
                <a:latin typeface="Georgia" panose="02040502050405020303" pitchFamily="18" charset="0"/>
              </a:rPr>
              <a:t>Facing fears </a:t>
            </a: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800" dirty="0">
              <a:latin typeface="Georgia" panose="02040502050405020303" pitchFamily="18" charset="0"/>
            </a:endParaRPr>
          </a:p>
          <a:p>
            <a:r>
              <a:rPr lang="en-GB" sz="2800" dirty="0">
                <a:latin typeface="Georgia" panose="02040502050405020303" pitchFamily="18" charset="0"/>
              </a:rPr>
              <a:t>Amen</a:t>
            </a:r>
            <a:br>
              <a:rPr lang="en-GB" sz="2800" dirty="0">
                <a:latin typeface="Georgia" panose="02040502050405020303" pitchFamily="18" charset="0"/>
              </a:rPr>
            </a:br>
            <a:endParaRPr lang="en-US" sz="28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32656"/>
            <a:ext cx="1314382" cy="1368152"/>
          </a:xfrm>
          <a:prstGeom prst="rect">
            <a:avLst/>
          </a:prstGeom>
        </p:spPr>
      </p:pic>
      <p:pic>
        <p:nvPicPr>
          <p:cNvPr id="4" name="Picture 3" descr="Positive behavio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7" t="33889" r="4119" b="34829"/>
          <a:stretch/>
        </p:blipFill>
        <p:spPr bwMode="auto">
          <a:xfrm>
            <a:off x="6353804" y="4221088"/>
            <a:ext cx="2304256" cy="2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u="sng" dirty="0">
                <a:solidFill>
                  <a:srgbClr val="FF0000"/>
                </a:solidFill>
                <a:latin typeface="Georgia" panose="02040502050405020303" pitchFamily="18" charset="0"/>
              </a:rPr>
              <a:t>Join in should you wish:</a:t>
            </a:r>
            <a:r>
              <a:rPr lang="en-GB" sz="4800" i="1" u="sng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en-GB" sz="4400" dirty="0">
              <a:latin typeface="Georgia" panose="02040502050405020303" pitchFamily="18" charset="0"/>
            </a:endParaRPr>
          </a:p>
          <a:p>
            <a:pPr algn="ctr"/>
            <a:r>
              <a:rPr lang="en-GB" sz="4400" dirty="0">
                <a:latin typeface="Georgia" panose="02040502050405020303" pitchFamily="18" charset="0"/>
              </a:rPr>
              <a:t>Peace be with you. </a:t>
            </a:r>
          </a:p>
          <a:p>
            <a:pPr algn="ctr"/>
            <a:endParaRPr lang="en-GB" sz="4400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4400" dirty="0">
                <a:solidFill>
                  <a:srgbClr val="00B050"/>
                </a:solidFill>
                <a:latin typeface="Georgia" panose="02040502050405020303" pitchFamily="18" charset="0"/>
              </a:rPr>
              <a:t>And also with you.</a:t>
            </a:r>
          </a:p>
          <a:p>
            <a:endParaRPr lang="en-GB" sz="4400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4400" dirty="0">
                <a:latin typeface="Georgia" panose="02040502050405020303" pitchFamily="18" charset="0"/>
              </a:rPr>
              <a:t>Go in peace. Go in kindness. Go in love.</a:t>
            </a:r>
          </a:p>
        </p:txBody>
      </p:sp>
      <p:pic>
        <p:nvPicPr>
          <p:cNvPr id="1026" name="Picture 2" descr="Image result for candles blown 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5607573"/>
            <a:ext cx="2088232" cy="11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661272"/>
            <a:ext cx="485261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94BCE-E141-4416-ACCA-4729E59CE935}"/>
              </a:ext>
            </a:extLst>
          </p:cNvPr>
          <p:cNvSpPr txBox="1"/>
          <p:nvPr/>
        </p:nvSpPr>
        <p:spPr>
          <a:xfrm>
            <a:off x="719572" y="365689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Harrington" panose="04040505050A02020702" pitchFamily="82" charset="0"/>
              </a:rPr>
              <a:t>Remember – Wycliffe walking at all times in school! </a:t>
            </a:r>
          </a:p>
        </p:txBody>
      </p:sp>
    </p:spTree>
    <p:extLst>
      <p:ext uri="{BB962C8B-B14F-4D97-AF65-F5344CB8AC3E}">
        <p14:creationId xmlns:p14="http://schemas.microsoft.com/office/powerpoint/2010/main" val="20013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ateway\redirection$\rrawling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2107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ourag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respect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Wisdom Quotes &amp; Stories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Wycliffe CE Primary School Values">
            <a:extLst>
              <a:ext uri="{FF2B5EF4-FFF2-40B4-BE49-F238E27FC236}">
                <a16:creationId xmlns:a16="http://schemas.microsoft.com/office/drawing/2014/main" id="{695AE57D-4962-4F7A-8CA1-95C9ABA3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4" y="1944672"/>
            <a:ext cx="3958968" cy="43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804005-6A2A-413F-96D2-66BA142FDCF3}"/>
              </a:ext>
            </a:extLst>
          </p:cNvPr>
          <p:cNvSpPr txBox="1"/>
          <p:nvPr/>
        </p:nvSpPr>
        <p:spPr>
          <a:xfrm>
            <a:off x="765175" y="260648"/>
            <a:ext cx="58608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Courage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CA19A-41E1-4BE3-AB84-F4F0727C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766" y="3284984"/>
            <a:ext cx="4140036" cy="27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9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2624" y="474345"/>
            <a:ext cx="950924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reminder that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all parts of our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S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ervice are invitational –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please simply be respectful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and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mindful of the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participation of others. </a:t>
            </a:r>
          </a:p>
        </p:txBody>
      </p:sp>
    </p:spTree>
    <p:extLst>
      <p:ext uri="{BB962C8B-B14F-4D97-AF65-F5344CB8AC3E}">
        <p14:creationId xmlns:p14="http://schemas.microsoft.com/office/powerpoint/2010/main" val="29925836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420888"/>
            <a:ext cx="7848872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09728" indent="0">
              <a:buNone/>
            </a:pP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09728" indent="0">
              <a:buNone/>
            </a:pPr>
            <a:r>
              <a:rPr lang="en-GB" sz="4000" dirty="0">
                <a:latin typeface="Georgia" panose="02040502050405020303" pitchFamily="18" charset="0"/>
              </a:rPr>
              <a:t>This is the day that the Lord has made.</a:t>
            </a:r>
          </a:p>
          <a:p>
            <a:pPr marL="109728" indent="0">
              <a:buNone/>
            </a:pPr>
            <a:endParaRPr lang="en-GB" sz="40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109728" indent="0">
              <a:buNone/>
            </a:pPr>
            <a:r>
              <a:rPr lang="en-GB" sz="4000" dirty="0">
                <a:solidFill>
                  <a:srgbClr val="00B050"/>
                </a:solidFill>
                <a:latin typeface="Georgia" panose="02040502050405020303" pitchFamily="18" charset="0"/>
              </a:rPr>
              <a:t>Let us rejoice and be glad in it.</a:t>
            </a:r>
          </a:p>
        </p:txBody>
      </p:sp>
      <p:pic>
        <p:nvPicPr>
          <p:cNvPr id="3074" name="Picture 2" descr="Domestic Leaded Windows In Traditional And Modern Designs | Window stained, Stained  glass diy, Stained glass 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4845"/>
            <a:ext cx="42672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4">
            <a:extLst>
              <a:ext uri="{FF2B5EF4-FFF2-40B4-BE49-F238E27FC236}">
                <a16:creationId xmlns:a16="http://schemas.microsoft.com/office/drawing/2014/main" id="{5E8412B9-4498-4BDF-AA20-B5934412F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EF8010B4-3D5B-43B9-B1FD-B3712BB8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323114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2485" y="3895344"/>
            <a:ext cx="7475220" cy="1490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 b="1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do the three candles represent?</a:t>
            </a:r>
          </a:p>
        </p:txBody>
      </p:sp>
      <p:pic>
        <p:nvPicPr>
          <p:cNvPr id="3" name="Picture 2" descr="A group of lit candles&#10;&#10;Description automatically generated">
            <a:extLst>
              <a:ext uri="{FF2B5EF4-FFF2-40B4-BE49-F238E27FC236}">
                <a16:creationId xmlns:a16="http://schemas.microsoft.com/office/drawing/2014/main" id="{3AC961EF-0F1B-4301-885E-FA56A506E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2" r="1" b="1"/>
          <a:stretch/>
        </p:blipFill>
        <p:spPr>
          <a:xfrm>
            <a:off x="3059832" y="276025"/>
            <a:ext cx="4191347" cy="3358800"/>
          </a:xfrm>
          <a:prstGeom prst="rect">
            <a:avLst/>
          </a:prstGeom>
        </p:spPr>
      </p:pic>
      <p:sp>
        <p:nvSpPr>
          <p:cNvPr id="2" name="AutoShape 2" descr="Image result for chocolate c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84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D616A-B3F1-4740-8490-247FA184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2352675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4F83B-CFCD-4B94-8422-2F150B69A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3"/>
          <a:stretch/>
        </p:blipFill>
        <p:spPr>
          <a:xfrm>
            <a:off x="395536" y="3052614"/>
            <a:ext cx="8171188" cy="1168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70B3D-2846-40EB-AED6-50D93C89F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19064"/>
            <a:ext cx="4295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800F04-705A-41AB-A7A3-9C21C5E4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323654"/>
            <a:ext cx="8280920" cy="6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5307D6-401E-4A50-80F2-F6B89576ED1C}"/>
              </a:ext>
            </a:extLst>
          </p:cNvPr>
          <p:cNvSpPr txBox="1"/>
          <p:nvPr/>
        </p:nvSpPr>
        <p:spPr>
          <a:xfrm>
            <a:off x="832485" y="4847586"/>
            <a:ext cx="747522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Courage to face your fears!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BF6C4-2EBE-4F98-9D0F-11D8AC647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1" b="12201"/>
          <a:stretch/>
        </p:blipFill>
        <p:spPr>
          <a:xfrm>
            <a:off x="1811479" y="451075"/>
            <a:ext cx="5517232" cy="42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9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 the Burning Bush: Jesus in Exodus 3">
            <a:extLst>
              <a:ext uri="{FF2B5EF4-FFF2-40B4-BE49-F238E27FC236}">
                <a16:creationId xmlns:a16="http://schemas.microsoft.com/office/drawing/2014/main" id="{FAB89E81-6F24-4091-A962-95D81CD7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4704"/>
            <a:ext cx="85725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935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3acf87-31f7-41b1-8158-a5f5a369d099">
      <Terms xmlns="http://schemas.microsoft.com/office/infopath/2007/PartnerControls"/>
    </lcf76f155ced4ddcb4097134ff3c332f>
    <TaxCatchAll xmlns="d5063a69-e4da-4234-9ab7-aa2279d446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D10893E964C4F9642E8A123C7A80E" ma:contentTypeVersion="18" ma:contentTypeDescription="Create a new document." ma:contentTypeScope="" ma:versionID="cb26117f76115ab9e860d61830faa3aa">
  <xsd:schema xmlns:xsd="http://www.w3.org/2001/XMLSchema" xmlns:xs="http://www.w3.org/2001/XMLSchema" xmlns:p="http://schemas.microsoft.com/office/2006/metadata/properties" xmlns:ns2="443acf87-31f7-41b1-8158-a5f5a369d099" xmlns:ns3="d5063a69-e4da-4234-9ab7-aa2279d446b1" targetNamespace="http://schemas.microsoft.com/office/2006/metadata/properties" ma:root="true" ma:fieldsID="70ffa7265d64e6a485080f31d88ec5dc" ns2:_="" ns3:_="">
    <xsd:import namespace="443acf87-31f7-41b1-8158-a5f5a369d099"/>
    <xsd:import namespace="d5063a69-e4da-4234-9ab7-aa2279d44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acf87-31f7-41b1-8158-a5f5a369d0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4d7b24-c812-4ab9-97de-b36a7f296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3a69-e4da-4234-9ab7-aa2279d446b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6fdb1e-83ec-4054-9eb9-bf10cb2c8ef4}" ma:internalName="TaxCatchAll" ma:showField="CatchAllData" ma:web="d5063a69-e4da-4234-9ab7-aa2279d44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D8475-D1D3-4E6E-B404-6B22D649CB6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43acf87-31f7-41b1-8158-a5f5a369d099"/>
    <ds:schemaRef ds:uri="http://purl.org/dc/elements/1.1/"/>
    <ds:schemaRef ds:uri="http://schemas.microsoft.com/office/2006/metadata/properties"/>
    <ds:schemaRef ds:uri="d5063a69-e4da-4234-9ab7-aa2279d446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3C8B85-5142-48E0-89CF-A790D14D7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acf87-31f7-41b1-8158-a5f5a369d099"/>
    <ds:schemaRef ds:uri="d5063a69-e4da-4234-9ab7-aa2279d44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505B00-0BD4-4CA6-A5D5-29AA446D1F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5830</TotalTime>
  <Words>149</Words>
  <Application>Microsoft Office PowerPoint</Application>
  <PresentationFormat>On-screen Show (4:3)</PresentationFormat>
  <Paragraphs>37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Corbel</vt:lpstr>
      <vt:lpstr>Georgia</vt:lpstr>
      <vt:lpstr>Harrington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Chloe Jukes</cp:lastModifiedBy>
  <cp:revision>250</cp:revision>
  <cp:lastPrinted>2019-11-11T11:32:36Z</cp:lastPrinted>
  <dcterms:created xsi:type="dcterms:W3CDTF">2015-01-05T19:54:00Z</dcterms:created>
  <dcterms:modified xsi:type="dcterms:W3CDTF">2023-07-21T12:03:25Z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0x0101001E4D10893E964C4F9642E8A123C7A80E</vt:lpwstr>
  </property>
  <property fmtid="{D5CDD505-2E9C-101B-9397-08002B2CF9AE}" pid="3" name="Order">
    <vt:r8>737000</vt:r8>
  </property>
  <property fmtid="{D5CDD505-2E9C-101B-9397-08002B2CF9AE}" pid="4" name="MediaServiceImageTags">
    <vt:lpwstr/>
  </property>
</Properties>
</file>