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7"/>
  </p:notesMasterIdLst>
  <p:sldIdLst>
    <p:sldId id="357" r:id="rId2"/>
    <p:sldId id="370" r:id="rId3"/>
    <p:sldId id="302" r:id="rId4"/>
    <p:sldId id="339" r:id="rId5"/>
    <p:sldId id="362" r:id="rId6"/>
    <p:sldId id="266" r:id="rId7"/>
    <p:sldId id="306" r:id="rId8"/>
    <p:sldId id="371" r:id="rId9"/>
    <p:sldId id="372" r:id="rId10"/>
    <p:sldId id="368" r:id="rId11"/>
    <p:sldId id="373" r:id="rId12"/>
    <p:sldId id="307" r:id="rId13"/>
    <p:sldId id="319" r:id="rId14"/>
    <p:sldId id="361" r:id="rId15"/>
    <p:sldId id="349" r:id="rId16"/>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809" autoAdjust="0"/>
  </p:normalViewPr>
  <p:slideViewPr>
    <p:cSldViewPr>
      <p:cViewPr varScale="1">
        <p:scale>
          <a:sx n="55" d="100"/>
          <a:sy n="55" d="100"/>
        </p:scale>
        <p:origin x="18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72C4F5D-BBE2-44C9-935D-84994F9271AC}" type="datetimeFigureOut">
              <a:rPr lang="en-GB" smtClean="0"/>
              <a:t>24/03/2022</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7FC79C9-72F1-437F-81FD-A4FDE3148AF6}" type="slidenum">
              <a:rPr lang="en-GB" smtClean="0"/>
              <a:t>‹#›</a:t>
            </a:fld>
            <a:endParaRPr lang="en-GB"/>
          </a:p>
        </p:txBody>
      </p:sp>
    </p:spTree>
    <p:extLst>
      <p:ext uri="{BB962C8B-B14F-4D97-AF65-F5344CB8AC3E}">
        <p14:creationId xmlns:p14="http://schemas.microsoft.com/office/powerpoint/2010/main" val="303331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1</a:t>
            </a:fld>
            <a:endParaRPr lang="en-GB"/>
          </a:p>
        </p:txBody>
      </p:sp>
    </p:spTree>
    <p:extLst>
      <p:ext uri="{BB962C8B-B14F-4D97-AF65-F5344CB8AC3E}">
        <p14:creationId xmlns:p14="http://schemas.microsoft.com/office/powerpoint/2010/main" val="428775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b="1" dirty="0"/>
              <a:t>Finley - </a:t>
            </a:r>
            <a:r>
              <a:rPr lang="en-GB" sz="3000" dirty="0"/>
              <a:t>God asked the first people on Earth to look after the Earth and respect it. Who can think of some ways that we can respect the place where we live? </a:t>
            </a:r>
          </a:p>
          <a:p>
            <a:endParaRPr lang="en-GB" sz="3000" dirty="0"/>
          </a:p>
          <a:p>
            <a:r>
              <a:rPr lang="en-GB" sz="3000" i="1" dirty="0"/>
              <a:t>Ask the audience</a:t>
            </a:r>
          </a:p>
          <a:p>
            <a:endParaRPr lang="en-GB" sz="3000" dirty="0"/>
          </a:p>
          <a:p>
            <a:endParaRPr lang="en-GB" sz="3000" dirty="0"/>
          </a:p>
          <a:p>
            <a:r>
              <a:rPr lang="en-GB" sz="3000" dirty="0"/>
              <a:t>-	don't drop litter, </a:t>
            </a:r>
          </a:p>
          <a:p>
            <a:r>
              <a:rPr lang="en-GB" sz="3000" dirty="0"/>
              <a:t>-	turn off lights to save energy</a:t>
            </a:r>
          </a:p>
          <a:p>
            <a:r>
              <a:rPr lang="en-GB" sz="3000" dirty="0"/>
              <a:t>-	recycle)</a:t>
            </a:r>
          </a:p>
          <a:p>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10</a:t>
            </a:fld>
            <a:endParaRPr lang="en-GB"/>
          </a:p>
        </p:txBody>
      </p:sp>
    </p:spTree>
    <p:extLst>
      <p:ext uri="{BB962C8B-B14F-4D97-AF65-F5344CB8AC3E}">
        <p14:creationId xmlns:p14="http://schemas.microsoft.com/office/powerpoint/2010/main" val="258253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b="1" dirty="0"/>
              <a:t>Jacob W - </a:t>
            </a:r>
            <a:r>
              <a:rPr lang="en-GB" sz="3000" dirty="0"/>
              <a:t>In school we have lots of things that we do to show respect and help our environment.</a:t>
            </a:r>
          </a:p>
          <a:p>
            <a:pPr marL="171450" indent="-171450">
              <a:buFont typeface="Arial" panose="020B0604020202020204" pitchFamily="34" charset="0"/>
              <a:buChar char="•"/>
            </a:pPr>
            <a:r>
              <a:rPr lang="en-GB" sz="3000" dirty="0"/>
              <a:t>Recycling bins </a:t>
            </a:r>
          </a:p>
          <a:p>
            <a:pPr marL="171450" indent="-171450">
              <a:buFont typeface="Arial" panose="020B0604020202020204" pitchFamily="34" charset="0"/>
              <a:buChar char="•"/>
            </a:pPr>
            <a:r>
              <a:rPr lang="en-GB" sz="3000" dirty="0"/>
              <a:t>Turning off lights when we leave the room</a:t>
            </a:r>
          </a:p>
          <a:p>
            <a:pPr marL="171450" indent="-171450">
              <a:buFont typeface="Arial" panose="020B0604020202020204" pitchFamily="34" charset="0"/>
              <a:buChar char="•"/>
            </a:pPr>
            <a:r>
              <a:rPr lang="en-GB" sz="3000" dirty="0"/>
              <a:t>Not dropping litter and putting it in the bins</a:t>
            </a:r>
          </a:p>
          <a:p>
            <a:pPr marL="0" indent="0">
              <a:buFont typeface="Arial" panose="020B0604020202020204" pitchFamily="34" charset="0"/>
              <a:buNone/>
            </a:pPr>
            <a:endParaRPr lang="en-GB" sz="3000" dirty="0"/>
          </a:p>
          <a:p>
            <a:r>
              <a:rPr lang="en-GB" sz="3000" b="1" dirty="0"/>
              <a:t>Ben – </a:t>
            </a:r>
          </a:p>
          <a:p>
            <a:pPr marL="171450" indent="-171450">
              <a:buFont typeface="Arial" panose="020B0604020202020204" pitchFamily="34" charset="0"/>
              <a:buChar char="•"/>
            </a:pPr>
            <a:r>
              <a:rPr lang="en-GB" sz="3000" dirty="0"/>
              <a:t>Walking to school if you can, to stop pollution </a:t>
            </a:r>
          </a:p>
          <a:p>
            <a:pPr marL="171450" indent="-171450">
              <a:buFont typeface="Arial" panose="020B0604020202020204" pitchFamily="34" charset="0"/>
              <a:buChar char="•"/>
            </a:pPr>
            <a:r>
              <a:rPr lang="en-GB" sz="3000" dirty="0"/>
              <a:t>Turn off taps – so we do not keep water running</a:t>
            </a:r>
          </a:p>
          <a:p>
            <a:pPr marL="171450" indent="-171450">
              <a:buFont typeface="Arial" panose="020B0604020202020204" pitchFamily="34" charset="0"/>
              <a:buChar char="•"/>
            </a:pPr>
            <a:r>
              <a:rPr lang="en-GB" sz="3000" dirty="0"/>
              <a:t>Not wasting paper </a:t>
            </a:r>
          </a:p>
          <a:p>
            <a:pPr marL="171450" indent="-171450">
              <a:buFont typeface="Arial" panose="020B0604020202020204" pitchFamily="34" charset="0"/>
              <a:buChar char="•"/>
            </a:pPr>
            <a:r>
              <a:rPr lang="en-GB" sz="3000" dirty="0"/>
              <a:t>Having reusable water bottles </a:t>
            </a:r>
          </a:p>
          <a:p>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11</a:t>
            </a:fld>
            <a:endParaRPr lang="en-GB"/>
          </a:p>
        </p:txBody>
      </p:sp>
    </p:spTree>
    <p:extLst>
      <p:ext uri="{BB962C8B-B14F-4D97-AF65-F5344CB8AC3E}">
        <p14:creationId xmlns:p14="http://schemas.microsoft.com/office/powerpoint/2010/main" val="300239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C79C9-72F1-437F-81FD-A4FDE3148AF6}" type="slidenum">
              <a:rPr lang="en-GB" smtClean="0"/>
              <a:t>12</a:t>
            </a:fld>
            <a:endParaRPr lang="en-GB"/>
          </a:p>
        </p:txBody>
      </p:sp>
    </p:spTree>
    <p:extLst>
      <p:ext uri="{BB962C8B-B14F-4D97-AF65-F5344CB8AC3E}">
        <p14:creationId xmlns:p14="http://schemas.microsoft.com/office/powerpoint/2010/main" val="400170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13</a:t>
            </a:fld>
            <a:endParaRPr lang="en-GB"/>
          </a:p>
        </p:txBody>
      </p:sp>
    </p:spTree>
    <p:extLst>
      <p:ext uri="{BB962C8B-B14F-4D97-AF65-F5344CB8AC3E}">
        <p14:creationId xmlns:p14="http://schemas.microsoft.com/office/powerpoint/2010/main" val="1515822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b="1" dirty="0"/>
              <a:t>Jay </a:t>
            </a:r>
            <a:r>
              <a:rPr lang="en-GB" sz="3000" dirty="0"/>
              <a:t>- God was pleased with what he had made. He had respect for the good work he had done. It is good for us, too, to respect ourselves and the work that we do.</a:t>
            </a:r>
          </a:p>
          <a:p>
            <a:endParaRPr lang="en-GB" sz="3000" dirty="0"/>
          </a:p>
          <a:p>
            <a:r>
              <a:rPr lang="en-GB" sz="3000" b="1" dirty="0"/>
              <a:t>Lily - </a:t>
            </a:r>
            <a:r>
              <a:rPr lang="en-GB" sz="3000" dirty="0"/>
              <a:t>Let's close our eyes now and think about respect - for ourselves, for the place where we live and for one another. Consider how we can show respect today.</a:t>
            </a:r>
          </a:p>
        </p:txBody>
      </p:sp>
      <p:sp>
        <p:nvSpPr>
          <p:cNvPr id="4" name="Slide Number Placeholder 3"/>
          <p:cNvSpPr>
            <a:spLocks noGrp="1"/>
          </p:cNvSpPr>
          <p:nvPr>
            <p:ph type="sldNum" sz="quarter" idx="5"/>
          </p:nvPr>
        </p:nvSpPr>
        <p:spPr/>
        <p:txBody>
          <a:bodyPr/>
          <a:lstStyle/>
          <a:p>
            <a:fld id="{17FC79C9-72F1-437F-81FD-A4FDE3148AF6}" type="slidenum">
              <a:rPr lang="en-GB" smtClean="0"/>
              <a:t>14</a:t>
            </a:fld>
            <a:endParaRPr lang="en-GB"/>
          </a:p>
        </p:txBody>
      </p:sp>
    </p:spTree>
    <p:extLst>
      <p:ext uri="{BB962C8B-B14F-4D97-AF65-F5344CB8AC3E}">
        <p14:creationId xmlns:p14="http://schemas.microsoft.com/office/powerpoint/2010/main" val="523508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b="1" dirty="0"/>
              <a:t>Jay – </a:t>
            </a:r>
          </a:p>
          <a:p>
            <a:r>
              <a:rPr lang="en-GB" sz="3000" b="0" dirty="0"/>
              <a:t>Remember we should always be Wycliffe working through school at all times. </a:t>
            </a:r>
          </a:p>
          <a:p>
            <a:endParaRPr lang="en-GB" sz="3000" b="0" dirty="0"/>
          </a:p>
          <a:p>
            <a:r>
              <a:rPr lang="en-GB" sz="3000" b="1" dirty="0"/>
              <a:t>Ben – </a:t>
            </a:r>
          </a:p>
          <a:p>
            <a:r>
              <a:rPr lang="en-GB" sz="3000" b="0" dirty="0"/>
              <a:t>We are now going to put one of my favourite hymns on for you to listen to as you leave the hall. </a:t>
            </a:r>
            <a:endParaRPr lang="en-GB" sz="3000" dirty="0"/>
          </a:p>
        </p:txBody>
      </p:sp>
      <p:sp>
        <p:nvSpPr>
          <p:cNvPr id="4" name="Slide Number Placeholder 3"/>
          <p:cNvSpPr>
            <a:spLocks noGrp="1"/>
          </p:cNvSpPr>
          <p:nvPr>
            <p:ph type="sldNum" sz="quarter" idx="5"/>
          </p:nvPr>
        </p:nvSpPr>
        <p:spPr/>
        <p:txBody>
          <a:bodyPr/>
          <a:lstStyle/>
          <a:p>
            <a:fld id="{17FC79C9-72F1-437F-81FD-A4FDE3148AF6}" type="slidenum">
              <a:rPr lang="en-GB" smtClean="0"/>
              <a:t>15</a:t>
            </a:fld>
            <a:endParaRPr lang="en-GB"/>
          </a:p>
        </p:txBody>
      </p:sp>
    </p:spTree>
    <p:extLst>
      <p:ext uri="{BB962C8B-B14F-4D97-AF65-F5344CB8AC3E}">
        <p14:creationId xmlns:p14="http://schemas.microsoft.com/office/powerpoint/2010/main" val="183454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2</a:t>
            </a:fld>
            <a:endParaRPr lang="en-GB"/>
          </a:p>
        </p:txBody>
      </p:sp>
    </p:spTree>
    <p:extLst>
      <p:ext uri="{BB962C8B-B14F-4D97-AF65-F5344CB8AC3E}">
        <p14:creationId xmlns:p14="http://schemas.microsoft.com/office/powerpoint/2010/main" val="102280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C79C9-72F1-437F-81FD-A4FDE3148AF6}" type="slidenum">
              <a:rPr lang="en-GB" smtClean="0"/>
              <a:t>3</a:t>
            </a:fld>
            <a:endParaRPr lang="en-GB"/>
          </a:p>
        </p:txBody>
      </p:sp>
    </p:spTree>
    <p:extLst>
      <p:ext uri="{BB962C8B-B14F-4D97-AF65-F5344CB8AC3E}">
        <p14:creationId xmlns:p14="http://schemas.microsoft.com/office/powerpoint/2010/main" val="226991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b="1" dirty="0"/>
              <a:t>Jay</a:t>
            </a:r>
            <a:r>
              <a:rPr lang="en-GB" sz="3000" dirty="0"/>
              <a:t> – This is our school vision </a:t>
            </a:r>
          </a:p>
        </p:txBody>
      </p:sp>
      <p:sp>
        <p:nvSpPr>
          <p:cNvPr id="4" name="Slide Number Placeholder 3"/>
          <p:cNvSpPr>
            <a:spLocks noGrp="1"/>
          </p:cNvSpPr>
          <p:nvPr>
            <p:ph type="sldNum" sz="quarter" idx="5"/>
          </p:nvPr>
        </p:nvSpPr>
        <p:spPr/>
        <p:txBody>
          <a:bodyPr/>
          <a:lstStyle/>
          <a:p>
            <a:fld id="{17FC79C9-72F1-437F-81FD-A4FDE3148AF6}" type="slidenum">
              <a:rPr lang="en-GB" smtClean="0"/>
              <a:t>4</a:t>
            </a:fld>
            <a:endParaRPr lang="en-GB"/>
          </a:p>
        </p:txBody>
      </p:sp>
    </p:spTree>
    <p:extLst>
      <p:ext uri="{BB962C8B-B14F-4D97-AF65-F5344CB8AC3E}">
        <p14:creationId xmlns:p14="http://schemas.microsoft.com/office/powerpoint/2010/main" val="54842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5</a:t>
            </a:fld>
            <a:endParaRPr lang="en-GB"/>
          </a:p>
        </p:txBody>
      </p:sp>
    </p:spTree>
    <p:extLst>
      <p:ext uri="{BB962C8B-B14F-4D97-AF65-F5344CB8AC3E}">
        <p14:creationId xmlns:p14="http://schemas.microsoft.com/office/powerpoint/2010/main" val="38441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C79C9-72F1-437F-81FD-A4FDE3148AF6}" type="slidenum">
              <a:rPr lang="en-GB" smtClean="0"/>
              <a:t>6</a:t>
            </a:fld>
            <a:endParaRPr lang="en-GB"/>
          </a:p>
        </p:txBody>
      </p:sp>
    </p:spTree>
    <p:extLst>
      <p:ext uri="{BB962C8B-B14F-4D97-AF65-F5344CB8AC3E}">
        <p14:creationId xmlns:p14="http://schemas.microsoft.com/office/powerpoint/2010/main" val="379719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7</a:t>
            </a:fld>
            <a:endParaRPr lang="en-GB"/>
          </a:p>
        </p:txBody>
      </p:sp>
    </p:spTree>
    <p:extLst>
      <p:ext uri="{BB962C8B-B14F-4D97-AF65-F5344CB8AC3E}">
        <p14:creationId xmlns:p14="http://schemas.microsoft.com/office/powerpoint/2010/main" val="246485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b="1" dirty="0"/>
              <a:t>Ben –</a:t>
            </a:r>
            <a:r>
              <a:rPr lang="en-GB" sz="3000" dirty="0"/>
              <a:t> Look at the pictures we are holding up. Do you recognise them? </a:t>
            </a:r>
          </a:p>
          <a:p>
            <a:endParaRPr lang="en-GB" sz="3000" dirty="0"/>
          </a:p>
          <a:p>
            <a:r>
              <a:rPr lang="en-GB" sz="3000" b="1" dirty="0"/>
              <a:t>Ben –</a:t>
            </a:r>
            <a:r>
              <a:rPr lang="en-GB" sz="3000" dirty="0"/>
              <a:t> These pictures represent the creation story, and you can see them on display in the dining hall. </a:t>
            </a:r>
          </a:p>
          <a:p>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8</a:t>
            </a:fld>
            <a:endParaRPr lang="en-GB"/>
          </a:p>
        </p:txBody>
      </p:sp>
    </p:spTree>
    <p:extLst>
      <p:ext uri="{BB962C8B-B14F-4D97-AF65-F5344CB8AC3E}">
        <p14:creationId xmlns:p14="http://schemas.microsoft.com/office/powerpoint/2010/main" val="509204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b="1" dirty="0"/>
              <a:t>Grace - </a:t>
            </a:r>
            <a:r>
              <a:rPr lang="en-GB" sz="3000" dirty="0"/>
              <a:t>Genesis is the first book of the Bible and is where we will find all about when God created everything (Genesis 1-2). The Bible has two parts: Old &amp; New Testament. The very first thing we learn is in Genesis 1:1. In the beginning, God created the heavens and the earth.</a:t>
            </a:r>
          </a:p>
        </p:txBody>
      </p:sp>
      <p:sp>
        <p:nvSpPr>
          <p:cNvPr id="4" name="Slide Number Placeholder 3"/>
          <p:cNvSpPr>
            <a:spLocks noGrp="1"/>
          </p:cNvSpPr>
          <p:nvPr>
            <p:ph type="sldNum" sz="quarter" idx="5"/>
          </p:nvPr>
        </p:nvSpPr>
        <p:spPr/>
        <p:txBody>
          <a:bodyPr/>
          <a:lstStyle/>
          <a:p>
            <a:fld id="{17FC79C9-72F1-437F-81FD-A4FDE3148AF6}" type="slidenum">
              <a:rPr lang="en-GB" smtClean="0"/>
              <a:t>9</a:t>
            </a:fld>
            <a:endParaRPr lang="en-GB"/>
          </a:p>
        </p:txBody>
      </p:sp>
    </p:spTree>
    <p:extLst>
      <p:ext uri="{BB962C8B-B14F-4D97-AF65-F5344CB8AC3E}">
        <p14:creationId xmlns:p14="http://schemas.microsoft.com/office/powerpoint/2010/main" val="1875864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EDF4349-36CA-4265-A7E7-CFDC7F2C8E68}" type="datetimeFigureOut">
              <a:rPr lang="en-GB" smtClean="0"/>
              <a:t>24/03/2022</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C7C7A61-3643-4AEB-98A0-53F9B2CB1AE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DF4349-36CA-4265-A7E7-CFDC7F2C8E68}"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4EDF4349-36CA-4265-A7E7-CFDC7F2C8E68}" type="datetimeFigureOut">
              <a:rPr lang="en-GB" smtClean="0"/>
              <a:t>24/03/2022</a:t>
            </a:fld>
            <a:endParaRPr lang="en-GB"/>
          </a:p>
        </p:txBody>
      </p:sp>
      <p:sp>
        <p:nvSpPr>
          <p:cNvPr id="5" name="Footer Placeholder 4"/>
          <p:cNvSpPr>
            <a:spLocks noGrp="1"/>
          </p:cNvSpPr>
          <p:nvPr>
            <p:ph type="ftr" sz="quarter" idx="11"/>
          </p:nvPr>
        </p:nvSpPr>
        <p:spPr>
          <a:xfrm>
            <a:off x="457200" y="6556248"/>
            <a:ext cx="3657600" cy="228600"/>
          </a:xfrm>
        </p:spPr>
        <p:txBody>
          <a:bodyPr/>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C7C7A61-3643-4AEB-98A0-53F9B2CB1AE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DF4349-36CA-4265-A7E7-CFDC7F2C8E68}"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EDF4349-36CA-4265-A7E7-CFDC7F2C8E68}" type="datetimeFigureOut">
              <a:rPr lang="en-GB" smtClean="0"/>
              <a:t>24/03/2022</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p>
            <a:fld id="{7C7C7A61-3643-4AEB-98A0-53F9B2CB1AE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DF4349-36CA-4265-A7E7-CFDC7F2C8E68}"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DF4349-36CA-4265-A7E7-CFDC7F2C8E68}" type="datetimeFigureOut">
              <a:rPr lang="en-GB" smtClean="0"/>
              <a:t>24/03/2022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7C7A61-3643-4AEB-98A0-53F9B2CB1AE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DF4349-36CA-4265-A7E7-CFDC7F2C8E68}" type="datetimeFigureOut">
              <a:rPr lang="en-GB" smtClean="0"/>
              <a:t>24/03/2022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7C7A61-3643-4AEB-98A0-53F9B2CB1AE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EDF4349-36CA-4265-A7E7-CFDC7F2C8E68}" type="datetimeFigureOut">
              <a:rPr lang="en-GB" smtClean="0"/>
              <a:t>24/03/2022</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p>
            <a:fld id="{7C7C7A61-3643-4AEB-98A0-53F9B2CB1AE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DF4349-36CA-4265-A7E7-CFDC7F2C8E68}"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4EDF4349-36CA-4265-A7E7-CFDC7F2C8E68}"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EDF4349-36CA-4265-A7E7-CFDC7F2C8E68}" type="datetimeFigureOut">
              <a:rPr lang="en-GB" smtClean="0"/>
              <a:t>24/03/2022</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C7C7A61-3643-4AEB-98A0-53F9B2CB1AE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50384" t="2931" r="4445" b="66365"/>
          <a:stretch/>
        </p:blipFill>
        <p:spPr>
          <a:xfrm>
            <a:off x="5076056" y="1844824"/>
            <a:ext cx="2995533" cy="2880320"/>
          </a:xfrm>
          <a:prstGeom prst="rect">
            <a:avLst/>
          </a:prstGeom>
        </p:spPr>
      </p:pic>
      <p:pic>
        <p:nvPicPr>
          <p:cNvPr id="8" name="Picture 7"/>
          <p:cNvPicPr>
            <a:picLocks noChangeAspect="1"/>
          </p:cNvPicPr>
          <p:nvPr/>
        </p:nvPicPr>
        <p:blipFill>
          <a:blip r:embed="rId4"/>
          <a:stretch>
            <a:fillRect/>
          </a:stretch>
        </p:blipFill>
        <p:spPr>
          <a:xfrm>
            <a:off x="1403648" y="1876900"/>
            <a:ext cx="2736304" cy="2848244"/>
          </a:xfrm>
          <a:prstGeom prst="rect">
            <a:avLst/>
          </a:prstGeom>
        </p:spPr>
      </p:pic>
      <p:sp>
        <p:nvSpPr>
          <p:cNvPr id="7" name="TextBox 6">
            <a:extLst>
              <a:ext uri="{FF2B5EF4-FFF2-40B4-BE49-F238E27FC236}">
                <a16:creationId xmlns:a16="http://schemas.microsoft.com/office/drawing/2014/main" id="{709ECF60-4A1B-4549-B16A-F9CF2E4D3A51}"/>
              </a:ext>
            </a:extLst>
          </p:cNvPr>
          <p:cNvSpPr txBox="1"/>
          <p:nvPr/>
        </p:nvSpPr>
        <p:spPr>
          <a:xfrm>
            <a:off x="3358411" y="6309320"/>
            <a:ext cx="5785589" cy="369332"/>
          </a:xfrm>
          <a:prstGeom prst="rect">
            <a:avLst/>
          </a:prstGeom>
          <a:noFill/>
        </p:spPr>
        <p:txBody>
          <a:bodyPr wrap="square">
            <a:spAutoFit/>
          </a:bodyPr>
          <a:lstStyle/>
          <a:p>
            <a:r>
              <a:rPr lang="en-GB" dirty="0"/>
              <a:t>https://www.youtube.com/watch?v=0ntRQHOMt2U</a:t>
            </a:r>
          </a:p>
        </p:txBody>
      </p:sp>
    </p:spTree>
    <p:extLst>
      <p:ext uri="{BB962C8B-B14F-4D97-AF65-F5344CB8AC3E}">
        <p14:creationId xmlns:p14="http://schemas.microsoft.com/office/powerpoint/2010/main" val="132111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595055-E8C5-4C5D-B123-C3A131E603CE}"/>
              </a:ext>
            </a:extLst>
          </p:cNvPr>
          <p:cNvSpPr txBox="1"/>
          <p:nvPr/>
        </p:nvSpPr>
        <p:spPr>
          <a:xfrm>
            <a:off x="179512" y="260648"/>
            <a:ext cx="8064896" cy="646331"/>
          </a:xfrm>
          <a:prstGeom prst="rect">
            <a:avLst/>
          </a:prstGeom>
          <a:noFill/>
        </p:spPr>
        <p:txBody>
          <a:bodyPr wrap="square" rtlCol="0">
            <a:spAutoFit/>
          </a:bodyPr>
          <a:lstStyle/>
          <a:p>
            <a:pPr algn="ctr"/>
            <a:r>
              <a:rPr lang="en-GB" sz="3600" b="1" dirty="0">
                <a:latin typeface="Georgia" panose="02040502050405020303" pitchFamily="18" charset="0"/>
              </a:rPr>
              <a:t>Time to reflect </a:t>
            </a:r>
          </a:p>
        </p:txBody>
      </p:sp>
      <p:sp>
        <p:nvSpPr>
          <p:cNvPr id="2" name="Cloud Callout 1"/>
          <p:cNvSpPr/>
          <p:nvPr/>
        </p:nvSpPr>
        <p:spPr>
          <a:xfrm>
            <a:off x="323528" y="1196752"/>
            <a:ext cx="4248472" cy="2664296"/>
          </a:xfrm>
          <a:prstGeom prst="cloudCallout">
            <a:avLst>
              <a:gd name="adj1" fmla="val 50924"/>
              <a:gd name="adj2" fmla="val 80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How can we respect Gods world?</a:t>
            </a:r>
          </a:p>
        </p:txBody>
      </p:sp>
      <p:pic>
        <p:nvPicPr>
          <p:cNvPr id="5" name="Picture 4">
            <a:extLst>
              <a:ext uri="{FF2B5EF4-FFF2-40B4-BE49-F238E27FC236}">
                <a16:creationId xmlns:a16="http://schemas.microsoft.com/office/drawing/2014/main" id="{742A6697-4211-4130-8DFA-2711A12A0D40}"/>
              </a:ext>
            </a:extLst>
          </p:cNvPr>
          <p:cNvPicPr>
            <a:picLocks noChangeAspect="1"/>
          </p:cNvPicPr>
          <p:nvPr/>
        </p:nvPicPr>
        <p:blipFill>
          <a:blip r:embed="rId3"/>
          <a:stretch>
            <a:fillRect/>
          </a:stretch>
        </p:blipFill>
        <p:spPr>
          <a:xfrm>
            <a:off x="6300192" y="1299139"/>
            <a:ext cx="1330727" cy="1255319"/>
          </a:xfrm>
          <a:prstGeom prst="rect">
            <a:avLst/>
          </a:prstGeom>
        </p:spPr>
      </p:pic>
      <p:pic>
        <p:nvPicPr>
          <p:cNvPr id="1026" name="Picture 2" descr="New Litter enforcement campaign in Fleet - Stop it Don't drop it">
            <a:extLst>
              <a:ext uri="{FF2B5EF4-FFF2-40B4-BE49-F238E27FC236}">
                <a16:creationId xmlns:a16="http://schemas.microsoft.com/office/drawing/2014/main" id="{2F0A9AB2-92DE-4D72-A5D6-27A8E52EC4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669697"/>
            <a:ext cx="1778328" cy="1778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7AAB781-4BB2-4054-82F3-80A6DBB1D1CB}"/>
              </a:ext>
            </a:extLst>
          </p:cNvPr>
          <p:cNvPicPr>
            <a:picLocks noChangeAspect="1"/>
          </p:cNvPicPr>
          <p:nvPr/>
        </p:nvPicPr>
        <p:blipFill>
          <a:blip r:embed="rId5"/>
          <a:stretch>
            <a:fillRect/>
          </a:stretch>
        </p:blipFill>
        <p:spPr>
          <a:xfrm>
            <a:off x="1118156" y="4487204"/>
            <a:ext cx="2659216" cy="2348088"/>
          </a:xfrm>
          <a:prstGeom prst="rect">
            <a:avLst/>
          </a:prstGeom>
        </p:spPr>
      </p:pic>
    </p:spTree>
    <p:extLst>
      <p:ext uri="{BB962C8B-B14F-4D97-AF65-F5344CB8AC3E}">
        <p14:creationId xmlns:p14="http://schemas.microsoft.com/office/powerpoint/2010/main" val="30205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D5133-28BF-4868-9FB7-8DFB709D44F4}"/>
              </a:ext>
            </a:extLst>
          </p:cNvPr>
          <p:cNvSpPr txBox="1"/>
          <p:nvPr/>
        </p:nvSpPr>
        <p:spPr>
          <a:xfrm>
            <a:off x="179512" y="260648"/>
            <a:ext cx="8064896" cy="646331"/>
          </a:xfrm>
          <a:prstGeom prst="rect">
            <a:avLst/>
          </a:prstGeom>
          <a:noFill/>
        </p:spPr>
        <p:txBody>
          <a:bodyPr wrap="square" rtlCol="0">
            <a:spAutoFit/>
          </a:bodyPr>
          <a:lstStyle/>
          <a:p>
            <a:pPr algn="ctr"/>
            <a:r>
              <a:rPr lang="en-GB" sz="3600" b="1" dirty="0">
                <a:latin typeface="Georgia" panose="02040502050405020303" pitchFamily="18" charset="0"/>
              </a:rPr>
              <a:t>Time to reflect </a:t>
            </a:r>
          </a:p>
        </p:txBody>
      </p:sp>
      <p:sp>
        <p:nvSpPr>
          <p:cNvPr id="3" name="Cloud Callout 1">
            <a:extLst>
              <a:ext uri="{FF2B5EF4-FFF2-40B4-BE49-F238E27FC236}">
                <a16:creationId xmlns:a16="http://schemas.microsoft.com/office/drawing/2014/main" id="{07CD1203-2EFD-4D9E-95DA-BA92C0F6B385}"/>
              </a:ext>
            </a:extLst>
          </p:cNvPr>
          <p:cNvSpPr/>
          <p:nvPr/>
        </p:nvSpPr>
        <p:spPr>
          <a:xfrm>
            <a:off x="2699792" y="1249578"/>
            <a:ext cx="3024336" cy="1728192"/>
          </a:xfrm>
          <a:prstGeom prst="cloudCallout">
            <a:avLst>
              <a:gd name="adj1" fmla="val 50924"/>
              <a:gd name="adj2" fmla="val 80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we do at school to show respect to Gods world?</a:t>
            </a:r>
          </a:p>
        </p:txBody>
      </p:sp>
      <p:pic>
        <p:nvPicPr>
          <p:cNvPr id="4" name="Picture 3">
            <a:extLst>
              <a:ext uri="{FF2B5EF4-FFF2-40B4-BE49-F238E27FC236}">
                <a16:creationId xmlns:a16="http://schemas.microsoft.com/office/drawing/2014/main" id="{1B2303D7-C5F3-47E7-A3B1-E3CBBCECD055}"/>
              </a:ext>
            </a:extLst>
          </p:cNvPr>
          <p:cNvPicPr>
            <a:picLocks noChangeAspect="1"/>
          </p:cNvPicPr>
          <p:nvPr/>
        </p:nvPicPr>
        <p:blipFill>
          <a:blip r:embed="rId3"/>
          <a:stretch>
            <a:fillRect/>
          </a:stretch>
        </p:blipFill>
        <p:spPr>
          <a:xfrm>
            <a:off x="30812" y="538526"/>
            <a:ext cx="2380948" cy="1251982"/>
          </a:xfrm>
          <a:prstGeom prst="rect">
            <a:avLst/>
          </a:prstGeom>
        </p:spPr>
      </p:pic>
      <p:pic>
        <p:nvPicPr>
          <p:cNvPr id="5" name="Picture 4">
            <a:extLst>
              <a:ext uri="{FF2B5EF4-FFF2-40B4-BE49-F238E27FC236}">
                <a16:creationId xmlns:a16="http://schemas.microsoft.com/office/drawing/2014/main" id="{D8A5A89D-AC5D-4303-B2E9-8710085DCA0F}"/>
              </a:ext>
            </a:extLst>
          </p:cNvPr>
          <p:cNvPicPr>
            <a:picLocks noChangeAspect="1"/>
          </p:cNvPicPr>
          <p:nvPr/>
        </p:nvPicPr>
        <p:blipFill>
          <a:blip r:embed="rId4"/>
          <a:stretch>
            <a:fillRect/>
          </a:stretch>
        </p:blipFill>
        <p:spPr>
          <a:xfrm>
            <a:off x="862067" y="2462264"/>
            <a:ext cx="1844621" cy="1628800"/>
          </a:xfrm>
          <a:prstGeom prst="rect">
            <a:avLst/>
          </a:prstGeom>
        </p:spPr>
      </p:pic>
      <p:pic>
        <p:nvPicPr>
          <p:cNvPr id="6" name="Picture 2" descr="New Litter enforcement campaign in Fleet - Stop it Don't drop it">
            <a:extLst>
              <a:ext uri="{FF2B5EF4-FFF2-40B4-BE49-F238E27FC236}">
                <a16:creationId xmlns:a16="http://schemas.microsoft.com/office/drawing/2014/main" id="{1C351B56-CD49-4B77-A970-813289E2C9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243" y="4466074"/>
            <a:ext cx="1778328" cy="1778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7C7770-7F12-4A96-BAE4-2C8CA08C1568}"/>
              </a:ext>
            </a:extLst>
          </p:cNvPr>
          <p:cNvPicPr>
            <a:picLocks noChangeAspect="1"/>
          </p:cNvPicPr>
          <p:nvPr/>
        </p:nvPicPr>
        <p:blipFill>
          <a:blip r:embed="rId6"/>
          <a:stretch>
            <a:fillRect/>
          </a:stretch>
        </p:blipFill>
        <p:spPr>
          <a:xfrm>
            <a:off x="6406430" y="364413"/>
            <a:ext cx="2558058" cy="1600207"/>
          </a:xfrm>
          <a:prstGeom prst="rect">
            <a:avLst/>
          </a:prstGeom>
        </p:spPr>
      </p:pic>
      <p:pic>
        <p:nvPicPr>
          <p:cNvPr id="8" name="Picture 7">
            <a:extLst>
              <a:ext uri="{FF2B5EF4-FFF2-40B4-BE49-F238E27FC236}">
                <a16:creationId xmlns:a16="http://schemas.microsoft.com/office/drawing/2014/main" id="{77058C1F-BB6C-4A11-A88C-506151ADF831}"/>
              </a:ext>
            </a:extLst>
          </p:cNvPr>
          <p:cNvPicPr>
            <a:picLocks noChangeAspect="1"/>
          </p:cNvPicPr>
          <p:nvPr/>
        </p:nvPicPr>
        <p:blipFill>
          <a:blip r:embed="rId7"/>
          <a:stretch>
            <a:fillRect/>
          </a:stretch>
        </p:blipFill>
        <p:spPr>
          <a:xfrm>
            <a:off x="6140439" y="2239210"/>
            <a:ext cx="2800350" cy="1628775"/>
          </a:xfrm>
          <a:prstGeom prst="rect">
            <a:avLst/>
          </a:prstGeom>
        </p:spPr>
      </p:pic>
      <p:pic>
        <p:nvPicPr>
          <p:cNvPr id="9" name="Picture 8">
            <a:extLst>
              <a:ext uri="{FF2B5EF4-FFF2-40B4-BE49-F238E27FC236}">
                <a16:creationId xmlns:a16="http://schemas.microsoft.com/office/drawing/2014/main" id="{448B054D-3BB7-41AF-9302-6DA91E0F9115}"/>
              </a:ext>
            </a:extLst>
          </p:cNvPr>
          <p:cNvPicPr>
            <a:picLocks noChangeAspect="1"/>
          </p:cNvPicPr>
          <p:nvPr/>
        </p:nvPicPr>
        <p:blipFill>
          <a:blip r:embed="rId8"/>
          <a:stretch>
            <a:fillRect/>
          </a:stretch>
        </p:blipFill>
        <p:spPr>
          <a:xfrm>
            <a:off x="6756385" y="4095612"/>
            <a:ext cx="1568459" cy="2350079"/>
          </a:xfrm>
          <a:prstGeom prst="rect">
            <a:avLst/>
          </a:prstGeom>
        </p:spPr>
      </p:pic>
      <p:pic>
        <p:nvPicPr>
          <p:cNvPr id="10" name="Picture 9">
            <a:extLst>
              <a:ext uri="{FF2B5EF4-FFF2-40B4-BE49-F238E27FC236}">
                <a16:creationId xmlns:a16="http://schemas.microsoft.com/office/drawing/2014/main" id="{B2EF00FF-2AB6-4976-9005-1629EF3F6C40}"/>
              </a:ext>
            </a:extLst>
          </p:cNvPr>
          <p:cNvPicPr>
            <a:picLocks noChangeAspect="1"/>
          </p:cNvPicPr>
          <p:nvPr/>
        </p:nvPicPr>
        <p:blipFill rotWithShape="1">
          <a:blip r:embed="rId9"/>
          <a:srcRect b="13225"/>
          <a:stretch/>
        </p:blipFill>
        <p:spPr>
          <a:xfrm>
            <a:off x="3448006" y="4560391"/>
            <a:ext cx="2560911" cy="1793338"/>
          </a:xfrm>
          <a:prstGeom prst="rect">
            <a:avLst/>
          </a:prstGeom>
        </p:spPr>
      </p:pic>
    </p:spTree>
    <p:extLst>
      <p:ext uri="{BB962C8B-B14F-4D97-AF65-F5344CB8AC3E}">
        <p14:creationId xmlns:p14="http://schemas.microsoft.com/office/powerpoint/2010/main" val="29371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90" y="332656"/>
            <a:ext cx="7363212" cy="5693866"/>
          </a:xfrm>
          <a:prstGeom prst="rect">
            <a:avLst/>
          </a:prstGeom>
          <a:noFill/>
        </p:spPr>
        <p:txBody>
          <a:bodyPr wrap="square" rtlCol="0">
            <a:spAutoFit/>
          </a:bodyPr>
          <a:lstStyle/>
          <a:p>
            <a:r>
              <a:rPr lang="en-US" sz="2800" dirty="0">
                <a:solidFill>
                  <a:schemeClr val="accent1"/>
                </a:solidFill>
                <a:latin typeface="Georgia" panose="02040502050405020303" pitchFamily="18" charset="0"/>
                <a:cs typeface="Calibri" panose="020F0502020204030204" pitchFamily="34" charset="0"/>
              </a:rPr>
              <a:t>Once again, you may put you hands together, bow your heads or simply reflect quietly, </a:t>
            </a:r>
          </a:p>
          <a:p>
            <a:r>
              <a:rPr lang="en-US" sz="2800" dirty="0">
                <a:latin typeface="Georgia" panose="02040502050405020303" pitchFamily="18" charset="0"/>
                <a:cs typeface="Calibri" panose="020F0502020204030204" pitchFamily="34" charset="0"/>
              </a:rPr>
              <a:t>Let us pray.  </a:t>
            </a:r>
          </a:p>
          <a:p>
            <a:endParaRPr lang="en-US" sz="2800" dirty="0">
              <a:latin typeface="Georgia" panose="02040502050405020303" pitchFamily="18" charset="0"/>
              <a:cs typeface="Calibri" panose="020F0502020204030204" pitchFamily="34" charset="0"/>
            </a:endParaRPr>
          </a:p>
          <a:p>
            <a:r>
              <a:rPr lang="en-US" sz="2800" dirty="0">
                <a:latin typeface="Georgia" panose="02040502050405020303" pitchFamily="18" charset="0"/>
                <a:cs typeface="Calibri" panose="020F0502020204030204" pitchFamily="34" charset="0"/>
              </a:rPr>
              <a:t>Dear God,</a:t>
            </a:r>
          </a:p>
          <a:p>
            <a:endParaRPr lang="en-US" sz="2800" dirty="0">
              <a:latin typeface="Georgia" panose="02040502050405020303" pitchFamily="18" charset="0"/>
              <a:cs typeface="Calibri" panose="020F0502020204030204" pitchFamily="34" charset="0"/>
            </a:endParaRPr>
          </a:p>
          <a:p>
            <a:pPr marL="457200" indent="-457200">
              <a:buFont typeface="Arial" panose="020B0604020202020204" pitchFamily="34" charset="0"/>
              <a:buChar char="•"/>
            </a:pPr>
            <a:r>
              <a:rPr lang="en-US" sz="2800" dirty="0">
                <a:latin typeface="HfW cursive bold" panose="00000500000000000000" pitchFamily="2" charset="0"/>
                <a:cs typeface="Calibri" panose="020F0502020204030204" pitchFamily="34" charset="0"/>
              </a:rPr>
              <a:t>respect</a:t>
            </a:r>
          </a:p>
          <a:p>
            <a:pPr marL="457200" indent="-457200">
              <a:buFont typeface="Arial" panose="020B0604020202020204" pitchFamily="34" charset="0"/>
              <a:buChar char="•"/>
            </a:pPr>
            <a:endParaRPr lang="en-US" sz="2800" dirty="0">
              <a:latin typeface="HfW cursive bold" panose="00000500000000000000" pitchFamily="2" charset="0"/>
              <a:cs typeface="Calibri" panose="020F0502020204030204" pitchFamily="34" charset="0"/>
            </a:endParaRPr>
          </a:p>
          <a:p>
            <a:pPr marL="457200" indent="-457200">
              <a:buFont typeface="Arial" panose="020B0604020202020204" pitchFamily="34" charset="0"/>
              <a:buChar char="•"/>
            </a:pPr>
            <a:r>
              <a:rPr lang="en-US" sz="2800" dirty="0">
                <a:latin typeface="HfW cursive bold" panose="00000500000000000000" pitchFamily="2" charset="0"/>
                <a:cs typeface="Calibri" panose="020F0502020204030204" pitchFamily="34" charset="0"/>
              </a:rPr>
              <a:t>environment</a:t>
            </a:r>
          </a:p>
          <a:p>
            <a:pPr marL="457200" indent="-457200">
              <a:buFont typeface="Arial" panose="020B0604020202020204" pitchFamily="34" charset="0"/>
              <a:buChar char="•"/>
            </a:pPr>
            <a:endParaRPr lang="en-US" sz="2800" dirty="0">
              <a:latin typeface="HfW cursive bold" panose="00000500000000000000" pitchFamily="2" charset="0"/>
              <a:cs typeface="Calibri" panose="020F0502020204030204" pitchFamily="34" charset="0"/>
            </a:endParaRPr>
          </a:p>
          <a:p>
            <a:pPr marL="457200" indent="-457200">
              <a:buFont typeface="Arial" panose="020B0604020202020204" pitchFamily="34" charset="0"/>
              <a:buChar char="•"/>
            </a:pPr>
            <a:r>
              <a:rPr lang="en-GB" sz="2800" dirty="0">
                <a:latin typeface="HfW cursive bold" panose="00000500000000000000" pitchFamily="2" charset="0"/>
              </a:rPr>
              <a:t>promise</a:t>
            </a:r>
          </a:p>
          <a:p>
            <a:pPr marL="457200" indent="-457200">
              <a:buFont typeface="Arial" panose="020B0604020202020204" pitchFamily="34" charset="0"/>
              <a:buChar char="•"/>
            </a:pPr>
            <a:endParaRPr lang="en-GB" sz="2800" dirty="0">
              <a:latin typeface="HfW cursive" panose="00000500000000000000" pitchFamily="2" charset="0"/>
            </a:endParaRPr>
          </a:p>
          <a:p>
            <a:r>
              <a:rPr lang="en-GB" sz="2800" dirty="0">
                <a:latin typeface="Georgia" panose="02040502050405020303" pitchFamily="18" charset="0"/>
              </a:rPr>
              <a:t>Amen</a:t>
            </a:r>
            <a:endParaRPr lang="en-US" sz="2800" dirty="0">
              <a:latin typeface="Georgia" panose="02040502050405020303" pitchFamily="18"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7524328" y="332656"/>
            <a:ext cx="1314382" cy="1368152"/>
          </a:xfrm>
          <a:prstGeom prst="rect">
            <a:avLst/>
          </a:prstGeom>
        </p:spPr>
      </p:pic>
      <p:pic>
        <p:nvPicPr>
          <p:cNvPr id="4" name="Picture 3" descr="Positive behaviour"/>
          <p:cNvPicPr>
            <a:picLocks noChangeAspect="1" noChangeArrowheads="1"/>
          </p:cNvPicPr>
          <p:nvPr/>
        </p:nvPicPr>
        <p:blipFill rotWithShape="1">
          <a:blip r:embed="rId4">
            <a:extLst>
              <a:ext uri="{28A0092B-C50C-407E-A947-70E740481C1C}">
                <a14:useLocalDpi xmlns:a14="http://schemas.microsoft.com/office/drawing/2010/main" val="0"/>
              </a:ext>
            </a:extLst>
          </a:blip>
          <a:srcRect l="49717" t="33889" r="4119" b="34829"/>
          <a:stretch/>
        </p:blipFill>
        <p:spPr bwMode="auto">
          <a:xfrm>
            <a:off x="7164287" y="4921116"/>
            <a:ext cx="1708987" cy="16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23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38335"/>
            <a:ext cx="6912768" cy="5570756"/>
          </a:xfrm>
          <a:prstGeom prst="rect">
            <a:avLst/>
          </a:prstGeom>
          <a:noFill/>
        </p:spPr>
        <p:txBody>
          <a:bodyPr wrap="square" rtlCol="0">
            <a:spAutoFit/>
          </a:bodyPr>
          <a:lstStyle/>
          <a:p>
            <a:pPr algn="ctr"/>
            <a:r>
              <a:rPr lang="en-GB" sz="2400" i="1" u="sng" dirty="0">
                <a:solidFill>
                  <a:srgbClr val="FF0000"/>
                </a:solidFill>
                <a:latin typeface="Georgia" panose="02040502050405020303" pitchFamily="18" charset="0"/>
              </a:rPr>
              <a:t>Join in should you wish:</a:t>
            </a:r>
            <a:r>
              <a:rPr lang="en-GB" sz="4800" i="1" u="sng" dirty="0">
                <a:solidFill>
                  <a:srgbClr val="FF0000"/>
                </a:solidFill>
                <a:latin typeface="Georgia" panose="02040502050405020303" pitchFamily="18" charset="0"/>
              </a:rPr>
              <a:t> </a:t>
            </a:r>
          </a:p>
          <a:p>
            <a:pPr algn="ctr"/>
            <a:endParaRPr lang="en-GB" sz="4400" dirty="0">
              <a:latin typeface="Georgia" panose="02040502050405020303" pitchFamily="18" charset="0"/>
            </a:endParaRPr>
          </a:p>
          <a:p>
            <a:pPr algn="ctr"/>
            <a:r>
              <a:rPr lang="en-GB" sz="4400" dirty="0">
                <a:latin typeface="Georgia" panose="02040502050405020303" pitchFamily="18" charset="0"/>
              </a:rPr>
              <a:t>Peace be with you. </a:t>
            </a:r>
          </a:p>
          <a:p>
            <a:pPr algn="ctr"/>
            <a:endParaRPr lang="en-GB" sz="4400" dirty="0">
              <a:solidFill>
                <a:srgbClr val="00B050"/>
              </a:solidFill>
              <a:latin typeface="Georgia" panose="02040502050405020303" pitchFamily="18" charset="0"/>
            </a:endParaRPr>
          </a:p>
          <a:p>
            <a:pPr algn="ctr"/>
            <a:r>
              <a:rPr lang="en-GB" sz="4400" dirty="0">
                <a:solidFill>
                  <a:srgbClr val="00B050"/>
                </a:solidFill>
                <a:latin typeface="Georgia" panose="02040502050405020303" pitchFamily="18" charset="0"/>
              </a:rPr>
              <a:t>And also with you.</a:t>
            </a:r>
          </a:p>
          <a:p>
            <a:endParaRPr lang="en-GB" sz="4400" dirty="0">
              <a:solidFill>
                <a:srgbClr val="00B050"/>
              </a:solidFill>
              <a:latin typeface="Georgia" panose="02040502050405020303" pitchFamily="18" charset="0"/>
            </a:endParaRPr>
          </a:p>
          <a:p>
            <a:pPr algn="ctr"/>
            <a:r>
              <a:rPr lang="en-GB" sz="4400" dirty="0">
                <a:latin typeface="Georgia" panose="02040502050405020303" pitchFamily="18" charset="0"/>
              </a:rPr>
              <a:t>Go in peace. Go in kindness. Go in love.</a:t>
            </a:r>
          </a:p>
        </p:txBody>
      </p:sp>
      <p:pic>
        <p:nvPicPr>
          <p:cNvPr id="1026" name="Picture 2" descr="Image result for candles blown 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844" y="5720762"/>
            <a:ext cx="2088232" cy="111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02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1567" y="332657"/>
            <a:ext cx="1040074" cy="1082622"/>
          </a:xfrm>
          <a:prstGeom prst="rect">
            <a:avLst/>
          </a:prstGeom>
        </p:spPr>
      </p:pic>
      <p:sp>
        <p:nvSpPr>
          <p:cNvPr id="2" name="TextBox 1"/>
          <p:cNvSpPr txBox="1"/>
          <p:nvPr/>
        </p:nvSpPr>
        <p:spPr>
          <a:xfrm>
            <a:off x="1475656" y="240281"/>
            <a:ext cx="6768752" cy="830997"/>
          </a:xfrm>
          <a:prstGeom prst="rect">
            <a:avLst/>
          </a:prstGeom>
          <a:noFill/>
        </p:spPr>
        <p:txBody>
          <a:bodyPr wrap="square" rtlCol="0">
            <a:spAutoFit/>
          </a:bodyPr>
          <a:lstStyle/>
          <a:p>
            <a:pPr algn="ctr"/>
            <a:r>
              <a:rPr lang="en-GB" sz="4800" u="sng" dirty="0"/>
              <a:t>Minute of Mindfulness </a:t>
            </a:r>
          </a:p>
        </p:txBody>
      </p:sp>
      <p:sp>
        <p:nvSpPr>
          <p:cNvPr id="3" name="TextBox 2"/>
          <p:cNvSpPr txBox="1"/>
          <p:nvPr/>
        </p:nvSpPr>
        <p:spPr>
          <a:xfrm>
            <a:off x="291566" y="1386189"/>
            <a:ext cx="7664809" cy="2062103"/>
          </a:xfrm>
          <a:prstGeom prst="rect">
            <a:avLst/>
          </a:prstGeom>
          <a:noFill/>
        </p:spPr>
        <p:txBody>
          <a:bodyPr wrap="square" rtlCol="0">
            <a:spAutoFit/>
          </a:bodyPr>
          <a:lstStyle/>
          <a:p>
            <a:pPr algn="ctr"/>
            <a:r>
              <a:rPr lang="en-GB" sz="3200" dirty="0"/>
              <a:t>A Breath of Fresh Air</a:t>
            </a:r>
          </a:p>
          <a:p>
            <a:pPr algn="ctr"/>
            <a:endParaRPr lang="en-GB" sz="3200" dirty="0"/>
          </a:p>
          <a:p>
            <a:pPr algn="ctr"/>
            <a:r>
              <a:rPr lang="en-GB" sz="3200" dirty="0"/>
              <a:t>https://www.youtube.com/watch?v=JrQMlzvsLIU</a:t>
            </a:r>
          </a:p>
        </p:txBody>
      </p:sp>
      <p:pic>
        <p:nvPicPr>
          <p:cNvPr id="5" name="Picture 4"/>
          <p:cNvPicPr>
            <a:picLocks noChangeAspect="1"/>
          </p:cNvPicPr>
          <p:nvPr/>
        </p:nvPicPr>
        <p:blipFill>
          <a:blip r:embed="rId4"/>
          <a:stretch>
            <a:fillRect/>
          </a:stretch>
        </p:blipFill>
        <p:spPr>
          <a:xfrm>
            <a:off x="2203078" y="3732169"/>
            <a:ext cx="3841784" cy="2725837"/>
          </a:xfrm>
          <a:prstGeom prst="rect">
            <a:avLst/>
          </a:prstGeom>
        </p:spPr>
      </p:pic>
    </p:spTree>
    <p:extLst>
      <p:ext uri="{BB962C8B-B14F-4D97-AF65-F5344CB8AC3E}">
        <p14:creationId xmlns:p14="http://schemas.microsoft.com/office/powerpoint/2010/main" val="36032993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628800"/>
            <a:ext cx="4852610" cy="3170099"/>
          </a:xfrm>
          <a:prstGeom prst="rect">
            <a:avLst/>
          </a:prstGeom>
          <a:noFill/>
        </p:spPr>
        <p:txBody>
          <a:bodyPr wrap="none" lIns="91440" tIns="45720" rIns="91440" bIns="45720">
            <a:spAutoFit/>
          </a:bodyPr>
          <a:lstStyle/>
          <a:p>
            <a:pPr algn="ctr"/>
            <a:r>
              <a:rPr lang="en-US" sz="20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WW</a:t>
            </a:r>
          </a:p>
        </p:txBody>
      </p:sp>
      <p:sp>
        <p:nvSpPr>
          <p:cNvPr id="4" name="TextBox 3">
            <a:extLst>
              <a:ext uri="{FF2B5EF4-FFF2-40B4-BE49-F238E27FC236}">
                <a16:creationId xmlns:a16="http://schemas.microsoft.com/office/drawing/2014/main" id="{6D08DF5B-0A1E-4AE1-8EB8-610B8D33A716}"/>
              </a:ext>
            </a:extLst>
          </p:cNvPr>
          <p:cNvSpPr txBox="1"/>
          <p:nvPr/>
        </p:nvSpPr>
        <p:spPr>
          <a:xfrm>
            <a:off x="1907704" y="6021288"/>
            <a:ext cx="5328592" cy="369332"/>
          </a:xfrm>
          <a:prstGeom prst="rect">
            <a:avLst/>
          </a:prstGeom>
          <a:noFill/>
        </p:spPr>
        <p:txBody>
          <a:bodyPr wrap="square">
            <a:spAutoFit/>
          </a:bodyPr>
          <a:lstStyle/>
          <a:p>
            <a:r>
              <a:rPr lang="en-GB" dirty="0"/>
              <a:t>https://www.youtube.com/watch?v=idQ1n3cdgfo</a:t>
            </a:r>
          </a:p>
        </p:txBody>
      </p:sp>
    </p:spTree>
    <p:extLst>
      <p:ext uri="{BB962C8B-B14F-4D97-AF65-F5344CB8AC3E}">
        <p14:creationId xmlns:p14="http://schemas.microsoft.com/office/powerpoint/2010/main" val="2001312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Spontaneous Prayer</a:t>
            </a:r>
          </a:p>
        </p:txBody>
      </p:sp>
      <p:sp>
        <p:nvSpPr>
          <p:cNvPr id="3" name="Content Placeholder 2"/>
          <p:cNvSpPr>
            <a:spLocks noGrp="1"/>
          </p:cNvSpPr>
          <p:nvPr>
            <p:ph idx="1"/>
          </p:nvPr>
        </p:nvSpPr>
        <p:spPr/>
        <p:txBody>
          <a:bodyPr/>
          <a:lstStyle/>
          <a:p>
            <a:pPr marL="0" indent="0">
              <a:buNone/>
            </a:pPr>
            <a:r>
              <a:rPr lang="en-GB" dirty="0"/>
              <a:t>At the end of today’s Collective Worship we would like someone to come up with a prayer. </a:t>
            </a:r>
          </a:p>
          <a:p>
            <a:pPr marL="0" indent="0">
              <a:buNone/>
            </a:pPr>
            <a:r>
              <a:rPr lang="en-GB" dirty="0"/>
              <a:t>You have the whole Collective Worship to be thinking about this and there will be some key words to help you out. </a:t>
            </a:r>
          </a:p>
          <a:p>
            <a:pPr marL="0" indent="0">
              <a:buNone/>
            </a:pPr>
            <a:endParaRPr lang="en-GB" dirty="0"/>
          </a:p>
          <a:p>
            <a:pPr marL="0" indent="0">
              <a:buNone/>
            </a:pPr>
            <a:r>
              <a:rPr lang="en-GB" dirty="0"/>
              <a:t>Please remember that your prayer should relate to the Collective Worship and the message that we are sharing. </a:t>
            </a:r>
          </a:p>
        </p:txBody>
      </p:sp>
    </p:spTree>
    <p:extLst>
      <p:ext uri="{BB962C8B-B14F-4D97-AF65-F5344CB8AC3E}">
        <p14:creationId xmlns:p14="http://schemas.microsoft.com/office/powerpoint/2010/main" val="402317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teway\redirection$\rrawling\Download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260648"/>
            <a:ext cx="921078" cy="86409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courag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Image result for respect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 descr="Wisdom Quotes &amp; Stories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Wycliffe CE Primary School Values">
            <a:extLst>
              <a:ext uri="{FF2B5EF4-FFF2-40B4-BE49-F238E27FC236}">
                <a16:creationId xmlns:a16="http://schemas.microsoft.com/office/drawing/2014/main" id="{695AE57D-4962-4F7A-8CA1-95C9ABA34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124744"/>
            <a:ext cx="3958968" cy="4333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05816" y="3212976"/>
            <a:ext cx="2733441" cy="1754326"/>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Respect</a:t>
            </a:r>
          </a:p>
          <a:p>
            <a:pPr algn="ct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40099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092280" y="260648"/>
            <a:ext cx="1778048" cy="1850787"/>
          </a:xfrm>
          <a:prstGeom prst="rect">
            <a:avLst/>
          </a:prstGeom>
        </p:spPr>
      </p:pic>
      <p:sp>
        <p:nvSpPr>
          <p:cNvPr id="5" name="TextBox 4">
            <a:extLst>
              <a:ext uri="{FF2B5EF4-FFF2-40B4-BE49-F238E27FC236}">
                <a16:creationId xmlns:a16="http://schemas.microsoft.com/office/drawing/2014/main" id="{2A71C830-03C7-4456-A8B0-75777377A2C4}"/>
              </a:ext>
            </a:extLst>
          </p:cNvPr>
          <p:cNvSpPr txBox="1"/>
          <p:nvPr/>
        </p:nvSpPr>
        <p:spPr>
          <a:xfrm>
            <a:off x="323528" y="476672"/>
            <a:ext cx="7920880" cy="4431983"/>
          </a:xfrm>
          <a:prstGeom prst="rect">
            <a:avLst/>
          </a:prstGeom>
          <a:noFill/>
        </p:spPr>
        <p:txBody>
          <a:bodyPr wrap="square" rtlCol="0">
            <a:spAutoFit/>
          </a:bodyPr>
          <a:lstStyle/>
          <a:p>
            <a:r>
              <a:rPr lang="en-GB" sz="2400" dirty="0"/>
              <a:t>Our Vision</a:t>
            </a:r>
          </a:p>
          <a:p>
            <a:r>
              <a:rPr lang="en-GB" sz="2400" dirty="0"/>
              <a:t>Vision Statement</a:t>
            </a:r>
          </a:p>
          <a:p>
            <a:endParaRPr lang="en-GB" sz="2400" dirty="0"/>
          </a:p>
          <a:p>
            <a:r>
              <a:rPr lang="en-GB" sz="2400" dirty="0"/>
              <a:t> “Life in all its fullness” (John 10:10)</a:t>
            </a:r>
          </a:p>
          <a:p>
            <a:endParaRPr lang="en-GB" sz="2400" dirty="0"/>
          </a:p>
          <a:p>
            <a:r>
              <a:rPr lang="en-GB" sz="2400" dirty="0"/>
              <a:t>Our vision is to ensure that our </a:t>
            </a:r>
            <a:r>
              <a:rPr lang="en-GB" sz="2400" b="1" dirty="0">
                <a:solidFill>
                  <a:srgbClr val="FF0000"/>
                </a:solidFill>
              </a:rPr>
              <a:t>school family</a:t>
            </a:r>
            <a:r>
              <a:rPr lang="en-GB" sz="2400" dirty="0"/>
              <a:t> are </a:t>
            </a:r>
            <a:r>
              <a:rPr lang="en-GB" sz="2400" b="1" dirty="0">
                <a:solidFill>
                  <a:srgbClr val="FF0000"/>
                </a:solidFill>
              </a:rPr>
              <a:t>happy</a:t>
            </a:r>
            <a:r>
              <a:rPr lang="en-GB" sz="2400" dirty="0"/>
              <a:t> and fulfilled in a </a:t>
            </a:r>
            <a:r>
              <a:rPr lang="en-GB" sz="2400" b="1" dirty="0">
                <a:solidFill>
                  <a:srgbClr val="FF0000"/>
                </a:solidFill>
              </a:rPr>
              <a:t>creative</a:t>
            </a:r>
            <a:r>
              <a:rPr lang="en-GB" sz="2400" dirty="0"/>
              <a:t> learning environment. This is </a:t>
            </a:r>
            <a:r>
              <a:rPr lang="en-GB" sz="2400" b="1" dirty="0">
                <a:solidFill>
                  <a:srgbClr val="FF0000"/>
                </a:solidFill>
              </a:rPr>
              <a:t>flexible</a:t>
            </a:r>
            <a:r>
              <a:rPr lang="en-GB" sz="2400" dirty="0"/>
              <a:t> and caters to individual needs while developing a </a:t>
            </a:r>
            <a:r>
              <a:rPr lang="en-GB" sz="2400" b="1" dirty="0">
                <a:solidFill>
                  <a:srgbClr val="FF0000"/>
                </a:solidFill>
              </a:rPr>
              <a:t>life-long love for learning</a:t>
            </a:r>
            <a:r>
              <a:rPr lang="en-GB" sz="2400" dirty="0"/>
              <a:t> through which all members can </a:t>
            </a:r>
            <a:r>
              <a:rPr lang="en-GB" sz="2400" b="1" dirty="0">
                <a:solidFill>
                  <a:srgbClr val="FF0000"/>
                </a:solidFill>
              </a:rPr>
              <a:t>flourish</a:t>
            </a:r>
            <a:r>
              <a:rPr lang="en-GB" sz="2400" dirty="0"/>
              <a:t>. We </a:t>
            </a:r>
            <a:r>
              <a:rPr lang="en-GB" sz="2400" b="1" dirty="0">
                <a:solidFill>
                  <a:srgbClr val="FF0000"/>
                </a:solidFill>
              </a:rPr>
              <a:t>nurture</a:t>
            </a:r>
            <a:r>
              <a:rPr lang="en-GB" sz="2400" dirty="0"/>
              <a:t> an aspirational family of </a:t>
            </a:r>
            <a:r>
              <a:rPr lang="en-GB" sz="2400" b="1" dirty="0">
                <a:solidFill>
                  <a:srgbClr val="FF0000"/>
                </a:solidFill>
              </a:rPr>
              <a:t>hard-working</a:t>
            </a:r>
            <a:r>
              <a:rPr lang="en-GB" sz="2400" dirty="0"/>
              <a:t>,</a:t>
            </a:r>
            <a:r>
              <a:rPr lang="en-GB" sz="2400" b="1" dirty="0">
                <a:solidFill>
                  <a:srgbClr val="FF0000"/>
                </a:solidFill>
              </a:rPr>
              <a:t> respectful </a:t>
            </a:r>
            <a:r>
              <a:rPr lang="en-GB" sz="2400" dirty="0"/>
              <a:t>individuals who work </a:t>
            </a:r>
            <a:r>
              <a:rPr lang="en-GB" sz="2400" b="1" dirty="0">
                <a:solidFill>
                  <a:srgbClr val="FF0000"/>
                </a:solidFill>
              </a:rPr>
              <a:t>collaboratively</a:t>
            </a:r>
            <a:r>
              <a:rPr lang="en-GB" sz="2400" dirty="0"/>
              <a:t>.</a:t>
            </a:r>
          </a:p>
          <a:p>
            <a:endParaRPr lang="en-GB" dirty="0"/>
          </a:p>
        </p:txBody>
      </p:sp>
      <p:pic>
        <p:nvPicPr>
          <p:cNvPr id="4" name="Picture 3">
            <a:extLst>
              <a:ext uri="{FF2B5EF4-FFF2-40B4-BE49-F238E27FC236}">
                <a16:creationId xmlns:a16="http://schemas.microsoft.com/office/drawing/2014/main" id="{C4B9F4D9-A49B-40C7-AC5D-71AF544329A8}"/>
              </a:ext>
            </a:extLst>
          </p:cNvPr>
          <p:cNvPicPr>
            <a:picLocks noChangeAspect="1"/>
          </p:cNvPicPr>
          <p:nvPr/>
        </p:nvPicPr>
        <p:blipFill>
          <a:blip r:embed="rId4"/>
          <a:stretch>
            <a:fillRect/>
          </a:stretch>
        </p:blipFill>
        <p:spPr>
          <a:xfrm>
            <a:off x="683568" y="5131646"/>
            <a:ext cx="864096" cy="1022807"/>
          </a:xfrm>
          <a:prstGeom prst="rect">
            <a:avLst/>
          </a:prstGeom>
        </p:spPr>
      </p:pic>
      <p:pic>
        <p:nvPicPr>
          <p:cNvPr id="1026" name="Picture 2">
            <a:extLst>
              <a:ext uri="{FF2B5EF4-FFF2-40B4-BE49-F238E27FC236}">
                <a16:creationId xmlns:a16="http://schemas.microsoft.com/office/drawing/2014/main" id="{567193CD-F851-4F27-8E88-9088A5047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5337191"/>
            <a:ext cx="720080" cy="70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3A75144-BFE3-40E4-A159-38A3CFE70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313" y="5337191"/>
            <a:ext cx="720080" cy="6960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10FCA5-B41F-4730-B9C7-F43231A7D5D3}"/>
              </a:ext>
            </a:extLst>
          </p:cNvPr>
          <p:cNvSpPr txBox="1"/>
          <p:nvPr/>
        </p:nvSpPr>
        <p:spPr>
          <a:xfrm>
            <a:off x="323528" y="6381328"/>
            <a:ext cx="1656184" cy="369332"/>
          </a:xfrm>
          <a:prstGeom prst="rect">
            <a:avLst/>
          </a:prstGeom>
          <a:noFill/>
        </p:spPr>
        <p:txBody>
          <a:bodyPr wrap="square" rtlCol="0">
            <a:spAutoFit/>
          </a:bodyPr>
          <a:lstStyle/>
          <a:p>
            <a:pPr algn="ctr"/>
            <a:r>
              <a:rPr lang="en-GB" b="1" dirty="0"/>
              <a:t>flourish</a:t>
            </a:r>
          </a:p>
        </p:txBody>
      </p:sp>
      <p:sp>
        <p:nvSpPr>
          <p:cNvPr id="10" name="TextBox 9">
            <a:extLst>
              <a:ext uri="{FF2B5EF4-FFF2-40B4-BE49-F238E27FC236}">
                <a16:creationId xmlns:a16="http://schemas.microsoft.com/office/drawing/2014/main" id="{E2D39D34-5415-4B83-BC5C-3E2CAAA57655}"/>
              </a:ext>
            </a:extLst>
          </p:cNvPr>
          <p:cNvSpPr txBox="1"/>
          <p:nvPr/>
        </p:nvSpPr>
        <p:spPr>
          <a:xfrm>
            <a:off x="1556504" y="6381328"/>
            <a:ext cx="1656184" cy="369332"/>
          </a:xfrm>
          <a:prstGeom prst="rect">
            <a:avLst/>
          </a:prstGeom>
          <a:noFill/>
        </p:spPr>
        <p:txBody>
          <a:bodyPr wrap="square" rtlCol="0">
            <a:spAutoFit/>
          </a:bodyPr>
          <a:lstStyle/>
          <a:p>
            <a:pPr algn="ctr"/>
            <a:r>
              <a:rPr lang="en-GB" b="1" dirty="0"/>
              <a:t>nurture</a:t>
            </a:r>
          </a:p>
        </p:txBody>
      </p:sp>
      <p:sp>
        <p:nvSpPr>
          <p:cNvPr id="11" name="TextBox 10">
            <a:extLst>
              <a:ext uri="{FF2B5EF4-FFF2-40B4-BE49-F238E27FC236}">
                <a16:creationId xmlns:a16="http://schemas.microsoft.com/office/drawing/2014/main" id="{DA22880C-6662-46E3-B831-2D83ECF53FCC}"/>
              </a:ext>
            </a:extLst>
          </p:cNvPr>
          <p:cNvSpPr txBox="1"/>
          <p:nvPr/>
        </p:nvSpPr>
        <p:spPr>
          <a:xfrm>
            <a:off x="2951820" y="6104329"/>
            <a:ext cx="1656184" cy="646331"/>
          </a:xfrm>
          <a:prstGeom prst="rect">
            <a:avLst/>
          </a:prstGeom>
          <a:noFill/>
        </p:spPr>
        <p:txBody>
          <a:bodyPr wrap="square" rtlCol="0">
            <a:spAutoFit/>
          </a:bodyPr>
          <a:lstStyle/>
          <a:p>
            <a:pPr algn="ctr"/>
            <a:r>
              <a:rPr lang="en-GB" b="1" dirty="0"/>
              <a:t>love for learning</a:t>
            </a:r>
          </a:p>
        </p:txBody>
      </p:sp>
      <p:pic>
        <p:nvPicPr>
          <p:cNvPr id="1030" name="Picture 6">
            <a:extLst>
              <a:ext uri="{FF2B5EF4-FFF2-40B4-BE49-F238E27FC236}">
                <a16:creationId xmlns:a16="http://schemas.microsoft.com/office/drawing/2014/main" id="{27EB66CB-4B59-4C20-8222-4D9E2BE35F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428" y="5207412"/>
            <a:ext cx="972110" cy="9556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D575FF8-ACC9-4216-90C5-A1884C9E5DF1}"/>
              </a:ext>
            </a:extLst>
          </p:cNvPr>
          <p:cNvSpPr txBox="1"/>
          <p:nvPr/>
        </p:nvSpPr>
        <p:spPr>
          <a:xfrm>
            <a:off x="4565915" y="6375108"/>
            <a:ext cx="1656184" cy="369332"/>
          </a:xfrm>
          <a:prstGeom prst="rect">
            <a:avLst/>
          </a:prstGeom>
          <a:noFill/>
        </p:spPr>
        <p:txBody>
          <a:bodyPr wrap="square" rtlCol="0">
            <a:spAutoFit/>
          </a:bodyPr>
          <a:lstStyle/>
          <a:p>
            <a:pPr algn="ctr"/>
            <a:r>
              <a:rPr lang="en-GB" b="1" dirty="0"/>
              <a:t>respectful</a:t>
            </a:r>
          </a:p>
        </p:txBody>
      </p:sp>
      <p:sp>
        <p:nvSpPr>
          <p:cNvPr id="15" name="TextBox 14">
            <a:extLst>
              <a:ext uri="{FF2B5EF4-FFF2-40B4-BE49-F238E27FC236}">
                <a16:creationId xmlns:a16="http://schemas.microsoft.com/office/drawing/2014/main" id="{00AC0776-B53D-487E-A0A7-0F9E8E056BFD}"/>
              </a:ext>
            </a:extLst>
          </p:cNvPr>
          <p:cNvSpPr txBox="1"/>
          <p:nvPr/>
        </p:nvSpPr>
        <p:spPr>
          <a:xfrm>
            <a:off x="5892503" y="6361890"/>
            <a:ext cx="1656184" cy="369332"/>
          </a:xfrm>
          <a:prstGeom prst="rect">
            <a:avLst/>
          </a:prstGeom>
          <a:noFill/>
        </p:spPr>
        <p:txBody>
          <a:bodyPr wrap="square" rtlCol="0">
            <a:spAutoFit/>
          </a:bodyPr>
          <a:lstStyle/>
          <a:p>
            <a:pPr algn="ctr"/>
            <a:r>
              <a:rPr lang="en-GB" b="1" dirty="0"/>
              <a:t>creative</a:t>
            </a:r>
          </a:p>
        </p:txBody>
      </p:sp>
      <p:pic>
        <p:nvPicPr>
          <p:cNvPr id="1034" name="Picture 10">
            <a:extLst>
              <a:ext uri="{FF2B5EF4-FFF2-40B4-BE49-F238E27FC236}">
                <a16:creationId xmlns:a16="http://schemas.microsoft.com/office/drawing/2014/main" id="{B734CD6B-830F-4684-8435-418F08B48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5954" y="5273740"/>
            <a:ext cx="823528" cy="7960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6FB1617-B357-4BC4-B40C-FBC280667B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0898" y="5353475"/>
            <a:ext cx="823528" cy="8095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E6B1C70-AF9A-446E-A1AD-E7AA8B614972}"/>
              </a:ext>
            </a:extLst>
          </p:cNvPr>
          <p:cNvSpPr txBox="1"/>
          <p:nvPr/>
        </p:nvSpPr>
        <p:spPr>
          <a:xfrm>
            <a:off x="7279130" y="6348672"/>
            <a:ext cx="1864870" cy="369332"/>
          </a:xfrm>
          <a:prstGeom prst="rect">
            <a:avLst/>
          </a:prstGeom>
          <a:noFill/>
        </p:spPr>
        <p:txBody>
          <a:bodyPr wrap="square" rtlCol="0">
            <a:spAutoFit/>
          </a:bodyPr>
          <a:lstStyle/>
          <a:p>
            <a:pPr algn="ctr"/>
            <a:r>
              <a:rPr lang="en-GB" b="1" dirty="0"/>
              <a:t>collaboratively  </a:t>
            </a:r>
          </a:p>
        </p:txBody>
      </p:sp>
    </p:spTree>
    <p:extLst>
      <p:ext uri="{BB962C8B-B14F-4D97-AF65-F5344CB8AC3E}">
        <p14:creationId xmlns:p14="http://schemas.microsoft.com/office/powerpoint/2010/main" val="2960165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7992888" cy="6740307"/>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reminder that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all parts of our</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S</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ervice are invitational –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please simply be respectful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and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mindful of the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participation of others. </a:t>
            </a:r>
          </a:p>
        </p:txBody>
      </p:sp>
    </p:spTree>
    <p:extLst>
      <p:ext uri="{BB962C8B-B14F-4D97-AF65-F5344CB8AC3E}">
        <p14:creationId xmlns:p14="http://schemas.microsoft.com/office/powerpoint/2010/main" val="29925836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708920"/>
            <a:ext cx="7848872" cy="3170099"/>
          </a:xfrm>
          <a:prstGeom prst="rect">
            <a:avLst/>
          </a:prstGeom>
          <a:ln>
            <a:noFill/>
          </a:ln>
        </p:spPr>
        <p:txBody>
          <a:bodyPr wrap="square">
            <a:spAutoFit/>
          </a:bodyPr>
          <a:lstStyle/>
          <a:p>
            <a:pPr marL="109728" indent="0">
              <a:buNone/>
            </a:pPr>
            <a:endParaRPr lang="en-GB" sz="4000" b="1" dirty="0">
              <a:effectLst>
                <a:outerShdw blurRad="38100" dist="38100" dir="2700000" algn="tl">
                  <a:srgbClr val="000000">
                    <a:alpha val="43137"/>
                  </a:srgbClr>
                </a:outerShdw>
              </a:effectLst>
              <a:latin typeface="Century Gothic" pitchFamily="34" charset="0"/>
            </a:endParaRPr>
          </a:p>
          <a:p>
            <a:pPr marL="109728" indent="0">
              <a:buNone/>
            </a:pPr>
            <a:r>
              <a:rPr lang="en-GB" sz="4000" dirty="0">
                <a:latin typeface="Georgia" panose="02040502050405020303" pitchFamily="18" charset="0"/>
              </a:rPr>
              <a:t>This is the day that the Lord has made.</a:t>
            </a:r>
          </a:p>
          <a:p>
            <a:pPr marL="109728" indent="0">
              <a:buNone/>
            </a:pPr>
            <a:endParaRPr lang="en-GB" sz="4000" dirty="0">
              <a:solidFill>
                <a:srgbClr val="FFC000"/>
              </a:solidFill>
              <a:latin typeface="Georgia" panose="02040502050405020303" pitchFamily="18" charset="0"/>
            </a:endParaRPr>
          </a:p>
          <a:p>
            <a:pPr marL="109728" indent="0">
              <a:buNone/>
            </a:pPr>
            <a:r>
              <a:rPr lang="en-GB" sz="4000" dirty="0">
                <a:solidFill>
                  <a:srgbClr val="00B050"/>
                </a:solidFill>
                <a:latin typeface="Georgia" panose="02040502050405020303" pitchFamily="18" charset="0"/>
              </a:rPr>
              <a:t>Let us rejoice and be glad in it.</a:t>
            </a:r>
          </a:p>
        </p:txBody>
      </p:sp>
      <p:pic>
        <p:nvPicPr>
          <p:cNvPr id="3074" name="Picture 2" descr="Domestic Leaded Windows In Traditional And Modern Designs | Window stained, Stained  glass diy, Stained glass pa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2656"/>
            <a:ext cx="42672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42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hocolate c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07975" y="476672"/>
            <a:ext cx="7956375" cy="1754326"/>
          </a:xfrm>
          <a:prstGeom prst="rect">
            <a:avLst/>
          </a:prstGeom>
          <a:noFill/>
        </p:spPr>
        <p:txBody>
          <a:bodyPr wrap="square" rtlCol="0">
            <a:spAutoFit/>
          </a:bodyPr>
          <a:lstStyle/>
          <a:p>
            <a:pPr algn="ctr"/>
            <a:r>
              <a:rPr lang="en-GB" sz="5400" dirty="0">
                <a:latin typeface="Georgia" panose="02040502050405020303" pitchFamily="18" charset="0"/>
              </a:rPr>
              <a:t>What do the three candles represent?</a:t>
            </a:r>
          </a:p>
        </p:txBody>
      </p:sp>
      <p:pic>
        <p:nvPicPr>
          <p:cNvPr id="1026" name="Picture 2" descr="Image result for can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780928"/>
            <a:ext cx="3744416" cy="28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68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aquarium, picture frame&#10;&#10;Description automatically generated">
            <a:extLst>
              <a:ext uri="{FF2B5EF4-FFF2-40B4-BE49-F238E27FC236}">
                <a16:creationId xmlns:a16="http://schemas.microsoft.com/office/drawing/2014/main" id="{2BD04C98-FDB2-4F11-B198-722B0E2FEE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2" t="17083" r="3539" b="19551"/>
          <a:stretch/>
        </p:blipFill>
        <p:spPr>
          <a:xfrm>
            <a:off x="827584" y="5036426"/>
            <a:ext cx="3167860" cy="1593151"/>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68A578C7-DB32-4D40-A5F8-A6980EC751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2" t="19550" r="3539" b="6625"/>
          <a:stretch/>
        </p:blipFill>
        <p:spPr>
          <a:xfrm>
            <a:off x="4363333" y="4853550"/>
            <a:ext cx="3031200" cy="1776027"/>
          </a:xfrm>
          <a:prstGeom prst="rect">
            <a:avLst/>
          </a:prstGeom>
        </p:spPr>
      </p:pic>
      <p:pic>
        <p:nvPicPr>
          <p:cNvPr id="12" name="Picture 11" descr="A picture containing calendar&#10;&#10;Description automatically generated">
            <a:extLst>
              <a:ext uri="{FF2B5EF4-FFF2-40B4-BE49-F238E27FC236}">
                <a16:creationId xmlns:a16="http://schemas.microsoft.com/office/drawing/2014/main" id="{9634AC0B-E870-4D75-B60C-47858EF286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54" t="11150" r="9050" b="21624"/>
          <a:stretch/>
        </p:blipFill>
        <p:spPr>
          <a:xfrm>
            <a:off x="131408" y="440260"/>
            <a:ext cx="3013197" cy="1813020"/>
          </a:xfrm>
          <a:prstGeom prst="rect">
            <a:avLst/>
          </a:prstGeom>
        </p:spPr>
      </p:pic>
      <p:pic>
        <p:nvPicPr>
          <p:cNvPr id="14" name="Picture 13" descr="A picture containing text, accessory&#10;&#10;Description automatically generated">
            <a:extLst>
              <a:ext uri="{FF2B5EF4-FFF2-40B4-BE49-F238E27FC236}">
                <a16:creationId xmlns:a16="http://schemas.microsoft.com/office/drawing/2014/main" id="{EBE20F83-A223-4BC1-95D4-D2CE30BAA7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00" t="19551" r="7858" b="15351"/>
          <a:stretch/>
        </p:blipFill>
        <p:spPr>
          <a:xfrm>
            <a:off x="3297646" y="440260"/>
            <a:ext cx="3167861" cy="179343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145AAFD-B64F-43FA-822E-465ABCF5888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201" r="12201"/>
          <a:stretch/>
        </p:blipFill>
        <p:spPr>
          <a:xfrm rot="5400000">
            <a:off x="6609730" y="285826"/>
            <a:ext cx="2225979" cy="2208344"/>
          </a:xfrm>
          <a:prstGeom prst="rect">
            <a:avLst/>
          </a:prstGeom>
        </p:spPr>
      </p:pic>
      <p:pic>
        <p:nvPicPr>
          <p:cNvPr id="20" name="Picture 19" descr="Calendar&#10;&#10;Description automatically generated">
            <a:extLst>
              <a:ext uri="{FF2B5EF4-FFF2-40B4-BE49-F238E27FC236}">
                <a16:creationId xmlns:a16="http://schemas.microsoft.com/office/drawing/2014/main" id="{8D3D96E9-0E9B-4641-BC28-4F7F701714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38" t="14301" r="15351" b="19550"/>
          <a:stretch/>
        </p:blipFill>
        <p:spPr>
          <a:xfrm>
            <a:off x="827584" y="2798596"/>
            <a:ext cx="3013197" cy="1843023"/>
          </a:xfrm>
          <a:prstGeom prst="rect">
            <a:avLst/>
          </a:prstGeom>
        </p:spPr>
      </p:pic>
      <p:pic>
        <p:nvPicPr>
          <p:cNvPr id="22" name="Picture 21" descr="A map on a wall&#10;&#10;Description automatically generated with low confidence">
            <a:extLst>
              <a:ext uri="{FF2B5EF4-FFF2-40B4-BE49-F238E27FC236}">
                <a16:creationId xmlns:a16="http://schemas.microsoft.com/office/drawing/2014/main" id="{CEC9F7CB-3B86-4EFB-9160-0E706E3A826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50" t="17451" r="5113" b="17451"/>
          <a:stretch/>
        </p:blipFill>
        <p:spPr>
          <a:xfrm>
            <a:off x="4139952" y="2772284"/>
            <a:ext cx="3477962" cy="1843023"/>
          </a:xfrm>
          <a:prstGeom prst="rect">
            <a:avLst/>
          </a:prstGeom>
        </p:spPr>
      </p:pic>
    </p:spTree>
    <p:extLst>
      <p:ext uri="{BB962C8B-B14F-4D97-AF65-F5344CB8AC3E}">
        <p14:creationId xmlns:p14="http://schemas.microsoft.com/office/powerpoint/2010/main" val="169737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336687-FF75-4F69-9CE5-9CB283F76287}"/>
              </a:ext>
            </a:extLst>
          </p:cNvPr>
          <p:cNvPicPr>
            <a:picLocks noChangeAspect="1"/>
          </p:cNvPicPr>
          <p:nvPr/>
        </p:nvPicPr>
        <p:blipFill rotWithShape="1">
          <a:blip r:embed="rId3"/>
          <a:srcRect r="18500"/>
          <a:stretch/>
        </p:blipFill>
        <p:spPr>
          <a:xfrm>
            <a:off x="395536" y="1028700"/>
            <a:ext cx="7452320" cy="4800600"/>
          </a:xfrm>
          <a:prstGeom prst="rect">
            <a:avLst/>
          </a:prstGeom>
        </p:spPr>
      </p:pic>
    </p:spTree>
    <p:extLst>
      <p:ext uri="{BB962C8B-B14F-4D97-AF65-F5344CB8AC3E}">
        <p14:creationId xmlns:p14="http://schemas.microsoft.com/office/powerpoint/2010/main" val="2699450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5715</TotalTime>
  <Words>680</Words>
  <Application>Microsoft Office PowerPoint</Application>
  <PresentationFormat>On-screen Show (4:3)</PresentationFormat>
  <Paragraphs>105</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Century Gothic</vt:lpstr>
      <vt:lpstr>Georgia</vt:lpstr>
      <vt:lpstr>HfW cursive</vt:lpstr>
      <vt:lpstr>HfW cursive bold</vt:lpstr>
      <vt:lpstr>Trebuchet MS</vt:lpstr>
      <vt:lpstr>Wingdings</vt:lpstr>
      <vt:lpstr>Wingdings 2</vt:lpstr>
      <vt:lpstr>Opulent</vt:lpstr>
      <vt:lpstr>PowerPoint Presentation</vt:lpstr>
      <vt:lpstr>Spontaneous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Chloe Jukes</cp:lastModifiedBy>
  <cp:revision>264</cp:revision>
  <cp:lastPrinted>2019-11-11T11:32:36Z</cp:lastPrinted>
  <dcterms:created xsi:type="dcterms:W3CDTF">2015-01-05T19:54:00Z</dcterms:created>
  <dcterms:modified xsi:type="dcterms:W3CDTF">2022-03-24T08:20:55Z</dcterms:modified>
</cp:coreProperties>
</file>