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4"/>
  </p:sldMasterIdLst>
  <p:notesMasterIdLst>
    <p:notesMasterId r:id="rId21"/>
  </p:notesMasterIdLst>
  <p:sldIdLst>
    <p:sldId id="357" r:id="rId5"/>
    <p:sldId id="302" r:id="rId6"/>
    <p:sldId id="339" r:id="rId7"/>
    <p:sldId id="371" r:id="rId8"/>
    <p:sldId id="373" r:id="rId9"/>
    <p:sldId id="362" r:id="rId10"/>
    <p:sldId id="266" r:id="rId11"/>
    <p:sldId id="306" r:id="rId12"/>
    <p:sldId id="365" r:id="rId13"/>
    <p:sldId id="372" r:id="rId14"/>
    <p:sldId id="374" r:id="rId15"/>
    <p:sldId id="368" r:id="rId16"/>
    <p:sldId id="307" r:id="rId17"/>
    <p:sldId id="370" r:id="rId18"/>
    <p:sldId id="319" r:id="rId19"/>
    <p:sldId id="349"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61587-A737-43D9-BDF8-1F874E4C15F2}" v="90" dt="2023-03-09T08:12:24.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5515" autoAdjust="0"/>
    <p:restoredTop sz="27458" autoAdjust="0"/>
  </p:normalViewPr>
  <p:slideViewPr>
    <p:cSldViewPr>
      <p:cViewPr varScale="1">
        <p:scale>
          <a:sx n="19" d="100"/>
          <a:sy n="19" d="100"/>
        </p:scale>
        <p:origin x="285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672C4F5D-BBE2-44C9-935D-84994F9271AC}" type="datetimeFigureOut">
              <a:rPr lang="en-GB" smtClean="0"/>
              <a:t>21/07/2023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17FC79C9-72F1-437F-81FD-A4FDE3148AF6}" type="slidenum">
              <a:rPr lang="en-GB" smtClean="0"/>
              <a:t>‹#›</a:t>
            </a:fld>
            <a:endParaRPr lang="en-GB"/>
          </a:p>
        </p:txBody>
      </p:sp>
    </p:spTree>
    <p:extLst>
      <p:ext uri="{BB962C8B-B14F-4D97-AF65-F5344CB8AC3E}">
        <p14:creationId xmlns:p14="http://schemas.microsoft.com/office/powerpoint/2010/main" val="303331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C79C9-72F1-437F-81FD-A4FDE3148AF6}" type="slidenum">
              <a:rPr lang="en-GB" smtClean="0"/>
              <a:t>1</a:t>
            </a:fld>
            <a:endParaRPr lang="en-GB"/>
          </a:p>
        </p:txBody>
      </p:sp>
    </p:spTree>
    <p:extLst>
      <p:ext uri="{BB962C8B-B14F-4D97-AF65-F5344CB8AC3E}">
        <p14:creationId xmlns:p14="http://schemas.microsoft.com/office/powerpoint/2010/main" val="78983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1F20"/>
                </a:solidFill>
                <a:effectLst/>
                <a:latin typeface="ReithSans"/>
              </a:rPr>
              <a:t>Today, Sikhs follow this teaching. They welcome all beings into the gurdwara and offer food from the langar. They treat everyone with respect and dignity.</a:t>
            </a:r>
          </a:p>
          <a:p>
            <a:endParaRPr lang="en-US" b="0" i="0" dirty="0">
              <a:solidFill>
                <a:srgbClr val="231F20"/>
              </a:solidFill>
              <a:effectLst/>
              <a:latin typeface="ReithSans"/>
            </a:endParaRPr>
          </a:p>
          <a:p>
            <a:r>
              <a:rPr lang="en-GB" dirty="0"/>
              <a:t>Everyone is welcome to the langar; no-one is turned away.</a:t>
            </a:r>
          </a:p>
          <a:p>
            <a:r>
              <a:rPr lang="en-GB" dirty="0"/>
              <a:t>The food is usually served twice a day, every day of the year.</a:t>
            </a:r>
          </a:p>
          <a:p>
            <a:r>
              <a:rPr lang="en-GB" dirty="0"/>
              <a:t>Each week, a family or several families volunteer to provide and prepare the langar.  This is very generous, as there may be several hundred people to feed.  All the preparation, cooking and washing-up is done by volunteers or voluntary helpers. </a:t>
            </a:r>
          </a:p>
        </p:txBody>
      </p:sp>
      <p:sp>
        <p:nvSpPr>
          <p:cNvPr id="4" name="Slide Number Placeholder 3"/>
          <p:cNvSpPr>
            <a:spLocks noGrp="1"/>
          </p:cNvSpPr>
          <p:nvPr>
            <p:ph type="sldNum" sz="quarter" idx="5"/>
          </p:nvPr>
        </p:nvSpPr>
        <p:spPr/>
        <p:txBody>
          <a:bodyPr/>
          <a:lstStyle/>
          <a:p>
            <a:fld id="{17FC79C9-72F1-437F-81FD-A4FDE3148AF6}" type="slidenum">
              <a:rPr lang="en-GB" smtClean="0"/>
              <a:t>10</a:t>
            </a:fld>
            <a:endParaRPr lang="en-GB"/>
          </a:p>
        </p:txBody>
      </p:sp>
    </p:spTree>
    <p:extLst>
      <p:ext uri="{BB962C8B-B14F-4D97-AF65-F5344CB8AC3E}">
        <p14:creationId xmlns:p14="http://schemas.microsoft.com/office/powerpoint/2010/main" val="1362135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of respect for everyone can be seen in lots of religions. We have heard bible stories with the same message. </a:t>
            </a:r>
          </a:p>
          <a:p>
            <a:endParaRPr lang="en-US" dirty="0"/>
          </a:p>
          <a:p>
            <a:r>
              <a:rPr lang="en-US" dirty="0"/>
              <a:t>Jesus washing his disciple's feed</a:t>
            </a:r>
          </a:p>
          <a:p>
            <a:endParaRPr lang="en-US" dirty="0"/>
          </a:p>
          <a:p>
            <a:endParaRPr lang="en-US" dirty="0"/>
          </a:p>
          <a:p>
            <a:r>
              <a:rPr lang="en-GB" dirty="0"/>
              <a:t>When Jesus made friends with Matthew, even when Matthew was not liked by others</a:t>
            </a:r>
          </a:p>
          <a:p>
            <a:endParaRPr lang="en-GB" dirty="0"/>
          </a:p>
          <a:p>
            <a:endParaRPr lang="en-GB" dirty="0"/>
          </a:p>
          <a:p>
            <a:r>
              <a:rPr lang="en-GB" dirty="0"/>
              <a:t>The story of the good Samaritan </a:t>
            </a:r>
          </a:p>
          <a:p>
            <a:endParaRPr lang="en-GB" dirty="0"/>
          </a:p>
        </p:txBody>
      </p:sp>
      <p:sp>
        <p:nvSpPr>
          <p:cNvPr id="4" name="Slide Number Placeholder 3"/>
          <p:cNvSpPr>
            <a:spLocks noGrp="1"/>
          </p:cNvSpPr>
          <p:nvPr>
            <p:ph type="sldNum" sz="quarter" idx="5"/>
          </p:nvPr>
        </p:nvSpPr>
        <p:spPr/>
        <p:txBody>
          <a:bodyPr/>
          <a:lstStyle/>
          <a:p>
            <a:fld id="{17FC79C9-72F1-437F-81FD-A4FDE3148AF6}" type="slidenum">
              <a:rPr lang="en-GB" smtClean="0"/>
              <a:t>11</a:t>
            </a:fld>
            <a:endParaRPr lang="en-GB"/>
          </a:p>
        </p:txBody>
      </p:sp>
    </p:spTree>
    <p:extLst>
      <p:ext uri="{BB962C8B-B14F-4D97-AF65-F5344CB8AC3E}">
        <p14:creationId xmlns:p14="http://schemas.microsoft.com/office/powerpoint/2010/main" val="58889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as simple as holding a door open for somebody or listening to others.</a:t>
            </a:r>
          </a:p>
          <a:p>
            <a:endParaRPr lang="en-US" dirty="0"/>
          </a:p>
          <a:p>
            <a:r>
              <a:rPr lang="en-US" dirty="0"/>
              <a:t>Would anyone like to share?</a:t>
            </a:r>
          </a:p>
          <a:p>
            <a:endParaRPr lang="en-US" dirty="0"/>
          </a:p>
          <a:p>
            <a:endParaRPr lang="en-US" dirty="0"/>
          </a:p>
          <a:p>
            <a:r>
              <a:rPr lang="en-US" dirty="0"/>
              <a:t>What is our school moto? All different and all equal </a:t>
            </a:r>
            <a:endParaRPr lang="en-GB" dirty="0"/>
          </a:p>
        </p:txBody>
      </p:sp>
      <p:sp>
        <p:nvSpPr>
          <p:cNvPr id="4" name="Slide Number Placeholder 3"/>
          <p:cNvSpPr>
            <a:spLocks noGrp="1"/>
          </p:cNvSpPr>
          <p:nvPr>
            <p:ph type="sldNum" sz="quarter" idx="5"/>
          </p:nvPr>
        </p:nvSpPr>
        <p:spPr/>
        <p:txBody>
          <a:bodyPr/>
          <a:lstStyle/>
          <a:p>
            <a:fld id="{17FC79C9-72F1-437F-81FD-A4FDE3148AF6}" type="slidenum">
              <a:rPr lang="en-GB" smtClean="0"/>
              <a:t>12</a:t>
            </a:fld>
            <a:endParaRPr lang="en-GB"/>
          </a:p>
        </p:txBody>
      </p:sp>
    </p:spTree>
    <p:extLst>
      <p:ext uri="{BB962C8B-B14F-4D97-AF65-F5344CB8AC3E}">
        <p14:creationId xmlns:p14="http://schemas.microsoft.com/office/powerpoint/2010/main" val="284054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C79C9-72F1-437F-81FD-A4FDE3148AF6}" type="slidenum">
              <a:rPr lang="en-GB" smtClean="0"/>
              <a:t>13</a:t>
            </a:fld>
            <a:endParaRPr lang="en-GB"/>
          </a:p>
        </p:txBody>
      </p:sp>
    </p:spTree>
    <p:extLst>
      <p:ext uri="{BB962C8B-B14F-4D97-AF65-F5344CB8AC3E}">
        <p14:creationId xmlns:p14="http://schemas.microsoft.com/office/powerpoint/2010/main" val="400170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14</a:t>
            </a:fld>
            <a:endParaRPr lang="en-GB"/>
          </a:p>
        </p:txBody>
      </p:sp>
    </p:spTree>
    <p:extLst>
      <p:ext uri="{BB962C8B-B14F-4D97-AF65-F5344CB8AC3E}">
        <p14:creationId xmlns:p14="http://schemas.microsoft.com/office/powerpoint/2010/main" val="1403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15</a:t>
            </a:fld>
            <a:endParaRPr lang="en-GB"/>
          </a:p>
        </p:txBody>
      </p:sp>
    </p:spTree>
    <p:extLst>
      <p:ext uri="{BB962C8B-B14F-4D97-AF65-F5344CB8AC3E}">
        <p14:creationId xmlns:p14="http://schemas.microsoft.com/office/powerpoint/2010/main" val="365608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16</a:t>
            </a:fld>
            <a:endParaRPr lang="en-GB"/>
          </a:p>
        </p:txBody>
      </p:sp>
    </p:spTree>
    <p:extLst>
      <p:ext uri="{BB962C8B-B14F-4D97-AF65-F5344CB8AC3E}">
        <p14:creationId xmlns:p14="http://schemas.microsoft.com/office/powerpoint/2010/main" val="57699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C79C9-72F1-437F-81FD-A4FDE3148AF6}" type="slidenum">
              <a:rPr lang="en-GB" smtClean="0"/>
              <a:t>2</a:t>
            </a:fld>
            <a:endParaRPr lang="en-GB"/>
          </a:p>
        </p:txBody>
      </p:sp>
    </p:spTree>
    <p:extLst>
      <p:ext uri="{BB962C8B-B14F-4D97-AF65-F5344CB8AC3E}">
        <p14:creationId xmlns:p14="http://schemas.microsoft.com/office/powerpoint/2010/main" val="226991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covered a line from our school vision which will be the focus of our CW today.</a:t>
            </a:r>
          </a:p>
          <a:p>
            <a:endParaRPr lang="en-US" dirty="0"/>
          </a:p>
          <a:p>
            <a:r>
              <a:rPr lang="en-US" dirty="0"/>
              <a:t>Whilst I am reading the vision, I would like you to think about the missing line. </a:t>
            </a:r>
            <a:endParaRPr lang="en-GB" dirty="0"/>
          </a:p>
        </p:txBody>
      </p:sp>
      <p:sp>
        <p:nvSpPr>
          <p:cNvPr id="4" name="Slide Number Placeholder 3"/>
          <p:cNvSpPr>
            <a:spLocks noGrp="1"/>
          </p:cNvSpPr>
          <p:nvPr>
            <p:ph type="sldNum" sz="quarter" idx="5"/>
          </p:nvPr>
        </p:nvSpPr>
        <p:spPr/>
        <p:txBody>
          <a:bodyPr/>
          <a:lstStyle/>
          <a:p>
            <a:fld id="{17FC79C9-72F1-437F-81FD-A4FDE3148AF6}" type="slidenum">
              <a:rPr lang="en-GB" smtClean="0"/>
              <a:t>3</a:t>
            </a:fld>
            <a:endParaRPr lang="en-GB"/>
          </a:p>
        </p:txBody>
      </p:sp>
    </p:spTree>
    <p:extLst>
      <p:ext uri="{BB962C8B-B14F-4D97-AF65-F5344CB8AC3E}">
        <p14:creationId xmlns:p14="http://schemas.microsoft.com/office/powerpoint/2010/main" val="206516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look at aspects of respect from a different faith – </a:t>
            </a:r>
          </a:p>
          <a:p>
            <a:endParaRPr lang="en-GB" dirty="0"/>
          </a:p>
          <a:p>
            <a:r>
              <a:rPr lang="en-GB" dirty="0"/>
              <a:t>I am going to show you some clues, what faith do you think we will be focusing on?</a:t>
            </a:r>
          </a:p>
        </p:txBody>
      </p:sp>
      <p:sp>
        <p:nvSpPr>
          <p:cNvPr id="4" name="Slide Number Placeholder 3"/>
          <p:cNvSpPr>
            <a:spLocks noGrp="1"/>
          </p:cNvSpPr>
          <p:nvPr>
            <p:ph type="sldNum" sz="quarter" idx="5"/>
          </p:nvPr>
        </p:nvSpPr>
        <p:spPr/>
        <p:txBody>
          <a:bodyPr/>
          <a:lstStyle/>
          <a:p>
            <a:fld id="{17FC79C9-72F1-437F-81FD-A4FDE3148AF6}" type="slidenum">
              <a:rPr lang="en-GB" smtClean="0"/>
              <a:t>4</a:t>
            </a:fld>
            <a:endParaRPr lang="en-GB"/>
          </a:p>
        </p:txBody>
      </p:sp>
    </p:spTree>
    <p:extLst>
      <p:ext uri="{BB962C8B-B14F-4D97-AF65-F5344CB8AC3E}">
        <p14:creationId xmlns:p14="http://schemas.microsoft.com/office/powerpoint/2010/main" val="147742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 - It is a bracelet to show the connection to God. The bracelet is a circle and never-ending - no beginning or end - </a:t>
            </a:r>
            <a:r>
              <a:rPr lang="en-US" dirty="0" err="1"/>
              <a:t>symbolising</a:t>
            </a:r>
            <a:r>
              <a:rPr lang="en-US" dirty="0"/>
              <a:t> that God has no beginning or end.</a:t>
            </a:r>
          </a:p>
          <a:p>
            <a:endParaRPr lang="en-US" dirty="0"/>
          </a:p>
          <a:p>
            <a:r>
              <a:rPr lang="en-US" dirty="0"/>
              <a:t>Kesh – which means hair – people of this religion promise not to cut their hair</a:t>
            </a:r>
          </a:p>
          <a:p>
            <a:endParaRPr lang="en-US" dirty="0"/>
          </a:p>
          <a:p>
            <a:r>
              <a:rPr lang="en-US" b="0" i="0" dirty="0">
                <a:solidFill>
                  <a:srgbClr val="333333"/>
                </a:solidFill>
                <a:effectLst/>
                <a:latin typeface="ReithSans"/>
              </a:rPr>
              <a:t>The symbol that represents this religion </a:t>
            </a:r>
            <a:endParaRPr lang="en-US" dirty="0"/>
          </a:p>
          <a:p>
            <a:endParaRPr lang="en-GB" dirty="0"/>
          </a:p>
        </p:txBody>
      </p:sp>
      <p:sp>
        <p:nvSpPr>
          <p:cNvPr id="4" name="Slide Number Placeholder 3"/>
          <p:cNvSpPr>
            <a:spLocks noGrp="1"/>
          </p:cNvSpPr>
          <p:nvPr>
            <p:ph type="sldNum" sz="quarter" idx="5"/>
          </p:nvPr>
        </p:nvSpPr>
        <p:spPr/>
        <p:txBody>
          <a:bodyPr/>
          <a:lstStyle/>
          <a:p>
            <a:fld id="{17FC79C9-72F1-437F-81FD-A4FDE3148AF6}" type="slidenum">
              <a:rPr lang="en-GB" smtClean="0"/>
              <a:t>5</a:t>
            </a:fld>
            <a:endParaRPr lang="en-GB"/>
          </a:p>
        </p:txBody>
      </p:sp>
    </p:spTree>
    <p:extLst>
      <p:ext uri="{BB962C8B-B14F-4D97-AF65-F5344CB8AC3E}">
        <p14:creationId xmlns:p14="http://schemas.microsoft.com/office/powerpoint/2010/main" val="33091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6</a:t>
            </a:fld>
            <a:endParaRPr lang="en-GB"/>
          </a:p>
        </p:txBody>
      </p:sp>
    </p:spTree>
    <p:extLst>
      <p:ext uri="{BB962C8B-B14F-4D97-AF65-F5344CB8AC3E}">
        <p14:creationId xmlns:p14="http://schemas.microsoft.com/office/powerpoint/2010/main" val="43377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C79C9-72F1-437F-81FD-A4FDE3148AF6}" type="slidenum">
              <a:rPr lang="en-GB" smtClean="0"/>
              <a:t>7</a:t>
            </a:fld>
            <a:endParaRPr lang="en-GB"/>
          </a:p>
        </p:txBody>
      </p:sp>
    </p:spTree>
    <p:extLst>
      <p:ext uri="{BB962C8B-B14F-4D97-AF65-F5344CB8AC3E}">
        <p14:creationId xmlns:p14="http://schemas.microsoft.com/office/powerpoint/2010/main" val="379719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8</a:t>
            </a:fld>
            <a:endParaRPr lang="en-GB"/>
          </a:p>
        </p:txBody>
      </p:sp>
    </p:spTree>
    <p:extLst>
      <p:ext uri="{BB962C8B-B14F-4D97-AF65-F5344CB8AC3E}">
        <p14:creationId xmlns:p14="http://schemas.microsoft.com/office/powerpoint/2010/main" val="3975096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US" b="0" i="0" dirty="0">
                <a:solidFill>
                  <a:srgbClr val="231F20"/>
                </a:solidFill>
                <a:effectLst/>
                <a:latin typeface="ReithSans"/>
              </a:rPr>
              <a:t>Sikhism was founded by a wise man called </a:t>
            </a:r>
            <a:r>
              <a:rPr lang="en-US" b="1" i="0" dirty="0">
                <a:solidFill>
                  <a:srgbClr val="231F20"/>
                </a:solidFill>
                <a:effectLst/>
                <a:latin typeface="ReithSans"/>
              </a:rPr>
              <a:t>Guru Nanak</a:t>
            </a:r>
            <a:r>
              <a:rPr lang="en-US" b="0" i="0" dirty="0">
                <a:solidFill>
                  <a:srgbClr val="231F20"/>
                </a:solidFill>
                <a:effectLst/>
                <a:latin typeface="ReithSans"/>
              </a:rPr>
              <a:t>. Guru Nanak is considered the first Sikh Guru.</a:t>
            </a:r>
          </a:p>
          <a:p>
            <a:pPr defTabSz="914126">
              <a:defRPr/>
            </a:pPr>
            <a:r>
              <a:rPr lang="en-US" dirty="0"/>
              <a:t>Guru Nanak understood the importance of helping others who had nothing. </a:t>
            </a:r>
          </a:p>
          <a:p>
            <a:pPr defTabSz="914126">
              <a:defRPr/>
            </a:pPr>
            <a:r>
              <a:rPr lang="en-US" dirty="0"/>
              <a:t>He wanted to help people and felt that profit was not important. He started teaching others the same principle.</a:t>
            </a:r>
            <a:endParaRPr lang="en-GB" dirty="0"/>
          </a:p>
          <a:p>
            <a:r>
              <a:rPr lang="en-US" b="0" i="0" dirty="0">
                <a:solidFill>
                  <a:srgbClr val="231F20"/>
                </a:solidFill>
                <a:effectLst/>
                <a:latin typeface="ReithSans"/>
              </a:rPr>
              <a:t>Guru Nanak began teaching the importance of the equality of all people, regardless of their caste, religion or gender. He taught that everyone is created by God’s will and therefore we must all be treated equally and with respect.</a:t>
            </a:r>
          </a:p>
          <a:p>
            <a:r>
              <a:rPr lang="en-US" b="0" i="0">
                <a:solidFill>
                  <a:srgbClr val="231F20"/>
                </a:solidFill>
                <a:effectLst/>
                <a:latin typeface="ReithSans"/>
              </a:rPr>
              <a:t>Guru </a:t>
            </a:r>
            <a:r>
              <a:rPr lang="en-US" b="0" i="0" dirty="0">
                <a:solidFill>
                  <a:srgbClr val="231F20"/>
                </a:solidFill>
                <a:effectLst/>
                <a:latin typeface="ReithSans"/>
              </a:rPr>
              <a:t>Nanak established the langar. On his travels he invited all people to sit and eat with him. He offered free food to all.</a:t>
            </a:r>
          </a:p>
          <a:p>
            <a:pPr defTabSz="914126">
              <a:defRPr/>
            </a:pPr>
            <a:r>
              <a:rPr lang="en-GB" dirty="0"/>
              <a:t>Guru Nanak designed a way in which all people would sit on the floor together, as equals, to eat the same simple food.</a:t>
            </a:r>
          </a:p>
          <a:p>
            <a:pPr defTabSz="914126">
              <a:defRPr/>
            </a:pPr>
            <a:r>
              <a:rPr lang="en-GB" dirty="0"/>
              <a:t>It is here that all people, high or low, rich or poor, male or female all sit in a row or line to share and enjoy the food together.</a:t>
            </a:r>
          </a:p>
          <a:p>
            <a:pPr defTabSz="914126">
              <a:defRPr/>
            </a:pPr>
            <a:r>
              <a:rPr lang="en-GB" dirty="0"/>
              <a:t>Staff you are invited to also join in and sit on the floor with us as equals if you would like.</a:t>
            </a:r>
          </a:p>
          <a:p>
            <a:endParaRPr lang="en-US" b="0" i="0" dirty="0">
              <a:solidFill>
                <a:srgbClr val="231F20"/>
              </a:solidFill>
              <a:effectLst/>
              <a:latin typeface="ReithSans"/>
            </a:endParaRPr>
          </a:p>
          <a:p>
            <a:r>
              <a:rPr lang="en-GB" dirty="0"/>
              <a:t>It is designed to uphold the principle of equality between all people of the world, regardless of religion, caste, colour, creed, age, gender or social status.</a:t>
            </a:r>
          </a:p>
          <a:p>
            <a:r>
              <a:rPr lang="en-GB" dirty="0"/>
              <a:t>The langar expresses the ethics of sharing, community, inclusiveness and oneness of all humankind.</a:t>
            </a:r>
          </a:p>
          <a:p>
            <a:r>
              <a:rPr lang="en-US" b="0" i="0" dirty="0">
                <a:solidFill>
                  <a:srgbClr val="231F20"/>
                </a:solidFill>
                <a:effectLst/>
                <a:latin typeface="ReithSans"/>
              </a:rPr>
              <a:t>This shows the importance Guru Nanak placed on actions as well as teaching. Everyone is important and therefore everyone must be treated equally.</a:t>
            </a:r>
          </a:p>
          <a:p>
            <a:endParaRPr lang="en-US" b="0" i="0" dirty="0">
              <a:solidFill>
                <a:srgbClr val="231F20"/>
              </a:solidFill>
              <a:effectLst/>
              <a:latin typeface="ReithSans"/>
            </a:endParaRPr>
          </a:p>
          <a:p>
            <a:endParaRPr lang="en-GB" dirty="0"/>
          </a:p>
        </p:txBody>
      </p:sp>
      <p:sp>
        <p:nvSpPr>
          <p:cNvPr id="4" name="Slide Number Placeholder 3"/>
          <p:cNvSpPr>
            <a:spLocks noGrp="1"/>
          </p:cNvSpPr>
          <p:nvPr>
            <p:ph type="sldNum" sz="quarter" idx="5"/>
          </p:nvPr>
        </p:nvSpPr>
        <p:spPr/>
        <p:txBody>
          <a:bodyPr/>
          <a:lstStyle/>
          <a:p>
            <a:fld id="{17FC79C9-72F1-437F-81FD-A4FDE3148AF6}" type="slidenum">
              <a:rPr lang="en-GB" smtClean="0"/>
              <a:t>9</a:t>
            </a:fld>
            <a:endParaRPr lang="en-GB"/>
          </a:p>
        </p:txBody>
      </p:sp>
    </p:spTree>
    <p:extLst>
      <p:ext uri="{BB962C8B-B14F-4D97-AF65-F5344CB8AC3E}">
        <p14:creationId xmlns:p14="http://schemas.microsoft.com/office/powerpoint/2010/main" val="265383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EDF4349-36CA-4265-A7E7-CFDC7F2C8E68}" type="datetimeFigureOut">
              <a:rPr lang="en-GB" smtClean="0"/>
              <a:t>21/07/2023</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C7C7A61-3643-4AEB-98A0-53F9B2CB1AE3}" type="slidenum">
              <a:rPr lang="en-GB" smtClean="0"/>
              <a:t>‹#›</a:t>
            </a:fld>
            <a:endParaRPr lang="en-GB"/>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0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DF4349-36CA-4265-A7E7-CFDC7F2C8E68}"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41620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DF4349-36CA-4265-A7E7-CFDC7F2C8E68}"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423757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DF4349-36CA-4265-A7E7-CFDC7F2C8E68}"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384667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DF4349-36CA-4265-A7E7-CFDC7F2C8E68}"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2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DF4349-36CA-4265-A7E7-CFDC7F2C8E68}" type="datetimeFigureOut">
              <a:rPr lang="en-GB" smtClean="0"/>
              <a:t>21/07/2023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355780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DF4349-36CA-4265-A7E7-CFDC7F2C8E68}" type="datetimeFigureOut">
              <a:rPr lang="en-GB" smtClean="0"/>
              <a:t>21/07/2023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86470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DF4349-36CA-4265-A7E7-CFDC7F2C8E68}" type="datetimeFigureOut">
              <a:rPr lang="en-GB" smtClean="0"/>
              <a:t>21/07/2023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350473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F4349-36CA-4265-A7E7-CFDC7F2C8E68}" type="datetimeFigureOut">
              <a:rPr lang="en-GB" smtClean="0"/>
              <a:t>21/07/2023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155828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EDF4349-36CA-4265-A7E7-CFDC7F2C8E68}" type="datetimeFigureOut">
              <a:rPr lang="en-GB" smtClean="0"/>
              <a:t>21/07/2023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428574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EDF4349-36CA-4265-A7E7-CFDC7F2C8E68}" type="datetimeFigureOut">
              <a:rPr lang="en-GB" smtClean="0"/>
              <a:t>21/07/2023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167379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EDF4349-36CA-4265-A7E7-CFDC7F2C8E68}" type="datetimeFigureOut">
              <a:rPr lang="en-GB" smtClean="0"/>
              <a:t>21/07/2023</a:t>
            </a:fld>
            <a:endParaRPr lang="en-GB"/>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GB"/>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C7C7A61-3643-4AEB-98A0-53F9B2CB1AE3}" type="slidenum">
              <a:rPr lang="en-GB" smtClean="0"/>
              <a:t>‹#›</a:t>
            </a:fld>
            <a:endParaRPr lang="en-GB"/>
          </a:p>
        </p:txBody>
      </p:sp>
    </p:spTree>
    <p:extLst>
      <p:ext uri="{BB962C8B-B14F-4D97-AF65-F5344CB8AC3E}">
        <p14:creationId xmlns:p14="http://schemas.microsoft.com/office/powerpoint/2010/main" val="5918812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50384" t="2931" r="4445" b="66365"/>
          <a:stretch/>
        </p:blipFill>
        <p:spPr>
          <a:xfrm>
            <a:off x="5076056" y="1844824"/>
            <a:ext cx="2995533" cy="2880320"/>
          </a:xfrm>
          <a:prstGeom prst="rect">
            <a:avLst/>
          </a:prstGeom>
        </p:spPr>
      </p:pic>
      <p:pic>
        <p:nvPicPr>
          <p:cNvPr id="8" name="Picture 7"/>
          <p:cNvPicPr>
            <a:picLocks noChangeAspect="1"/>
          </p:cNvPicPr>
          <p:nvPr/>
        </p:nvPicPr>
        <p:blipFill>
          <a:blip r:embed="rId4"/>
          <a:stretch>
            <a:fillRect/>
          </a:stretch>
        </p:blipFill>
        <p:spPr>
          <a:xfrm>
            <a:off x="1403648" y="1876900"/>
            <a:ext cx="2736304" cy="2848244"/>
          </a:xfrm>
          <a:prstGeom prst="rect">
            <a:avLst/>
          </a:prstGeom>
        </p:spPr>
      </p:pic>
      <p:sp>
        <p:nvSpPr>
          <p:cNvPr id="3" name="TextBox 2">
            <a:extLst>
              <a:ext uri="{FF2B5EF4-FFF2-40B4-BE49-F238E27FC236}">
                <a16:creationId xmlns:a16="http://schemas.microsoft.com/office/drawing/2014/main" id="{824400B8-CFA4-379D-533E-CB95C4BE2129}"/>
              </a:ext>
            </a:extLst>
          </p:cNvPr>
          <p:cNvSpPr txBox="1"/>
          <p:nvPr/>
        </p:nvSpPr>
        <p:spPr>
          <a:xfrm>
            <a:off x="2069976" y="6021288"/>
            <a:ext cx="5004048" cy="369332"/>
          </a:xfrm>
          <a:prstGeom prst="rect">
            <a:avLst/>
          </a:prstGeom>
          <a:noFill/>
        </p:spPr>
        <p:txBody>
          <a:bodyPr wrap="square">
            <a:spAutoFit/>
          </a:bodyPr>
          <a:lstStyle/>
          <a:p>
            <a:r>
              <a:rPr lang="en-GB" dirty="0"/>
              <a:t>https://www.youtube.com/watch?v=1g4b_riGBL8</a:t>
            </a:r>
          </a:p>
        </p:txBody>
      </p:sp>
    </p:spTree>
    <p:extLst>
      <p:ext uri="{BB962C8B-B14F-4D97-AF65-F5344CB8AC3E}">
        <p14:creationId xmlns:p14="http://schemas.microsoft.com/office/powerpoint/2010/main" val="132111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Picture 2" descr="Langar Is The Sikh Tradition Of Serving Free Meals, And All Canadians Are  Invited | HuffPost Life">
            <a:extLst>
              <a:ext uri="{FF2B5EF4-FFF2-40B4-BE49-F238E27FC236}">
                <a16:creationId xmlns:a16="http://schemas.microsoft.com/office/drawing/2014/main" id="{A2D597E1-F8E4-A7DD-DECA-72FEA962AB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654" y="1105763"/>
            <a:ext cx="8310881" cy="465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09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esus Calls Matthew, the Tax Collector | Life of Jesus">
            <a:extLst>
              <a:ext uri="{FF2B5EF4-FFF2-40B4-BE49-F238E27FC236}">
                <a16:creationId xmlns:a16="http://schemas.microsoft.com/office/drawing/2014/main" id="{A936BD7B-1F4C-A157-9B6A-162E9D1FA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934" y="2492896"/>
            <a:ext cx="4827338" cy="2413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6 - The Parable of the Good Samaritan (Spanish) - YouTube">
            <a:extLst>
              <a:ext uri="{FF2B5EF4-FFF2-40B4-BE49-F238E27FC236}">
                <a16:creationId xmlns:a16="http://schemas.microsoft.com/office/drawing/2014/main" id="{F989E8C7-0B30-FA3E-6FA6-932D7C8E8D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24" y="4449792"/>
            <a:ext cx="4034939" cy="22696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Jesus Washing the Apostles' Feet (Jesus Washing the Feet of the Apostles)">
            <a:extLst>
              <a:ext uri="{FF2B5EF4-FFF2-40B4-BE49-F238E27FC236}">
                <a16:creationId xmlns:a16="http://schemas.microsoft.com/office/drawing/2014/main" id="{FD197A91-06B6-5E61-124A-3B11065263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188640"/>
            <a:ext cx="4034939" cy="269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6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7CE6DD-D4BB-B48F-6C0C-46C409FC9A46}"/>
              </a:ext>
            </a:extLst>
          </p:cNvPr>
          <p:cNvSpPr txBox="1"/>
          <p:nvPr/>
        </p:nvSpPr>
        <p:spPr>
          <a:xfrm>
            <a:off x="1664804" y="404664"/>
            <a:ext cx="5814392" cy="1323439"/>
          </a:xfrm>
          <a:prstGeom prst="rect">
            <a:avLst/>
          </a:prstGeom>
          <a:noFill/>
        </p:spPr>
        <p:txBody>
          <a:bodyPr wrap="square">
            <a:spAutoFit/>
          </a:bodyPr>
          <a:lstStyle/>
          <a:p>
            <a:pPr algn="ctr"/>
            <a:r>
              <a:rPr lang="en-GB" sz="4000" b="1" dirty="0">
                <a:solidFill>
                  <a:srgbClr val="FF0000"/>
                </a:solidFill>
              </a:rPr>
              <a:t>respectful</a:t>
            </a:r>
            <a:r>
              <a:rPr lang="en-GB" sz="4000" b="1" dirty="0"/>
              <a:t> </a:t>
            </a:r>
            <a:r>
              <a:rPr lang="en-GB" sz="4000" dirty="0"/>
              <a:t>individuals who work </a:t>
            </a:r>
            <a:r>
              <a:rPr lang="en-GB" sz="4000" b="1" dirty="0">
                <a:solidFill>
                  <a:srgbClr val="FF0000"/>
                </a:solidFill>
              </a:rPr>
              <a:t>collaboratively</a:t>
            </a:r>
            <a:r>
              <a:rPr lang="en-GB" sz="4000" dirty="0">
                <a:solidFill>
                  <a:srgbClr val="FF0000"/>
                </a:solidFill>
              </a:rPr>
              <a:t>.</a:t>
            </a:r>
            <a:endParaRPr lang="en-GB" sz="1600" dirty="0">
              <a:solidFill>
                <a:srgbClr val="FF0000"/>
              </a:solidFill>
            </a:endParaRPr>
          </a:p>
        </p:txBody>
      </p:sp>
      <p:sp>
        <p:nvSpPr>
          <p:cNvPr id="6" name="Thought Bubble: Cloud 5">
            <a:extLst>
              <a:ext uri="{FF2B5EF4-FFF2-40B4-BE49-F238E27FC236}">
                <a16:creationId xmlns:a16="http://schemas.microsoft.com/office/drawing/2014/main" id="{DF939AFF-0653-9CA2-2417-60B0C66FEBFF}"/>
              </a:ext>
            </a:extLst>
          </p:cNvPr>
          <p:cNvSpPr/>
          <p:nvPr/>
        </p:nvSpPr>
        <p:spPr>
          <a:xfrm>
            <a:off x="2074286" y="3429000"/>
            <a:ext cx="4995428" cy="2952328"/>
          </a:xfrm>
          <a:prstGeom prst="cloudCallout">
            <a:avLst>
              <a:gd name="adj1" fmla="val -3044"/>
              <a:gd name="adj2" fmla="val -941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How will you show respect today?</a:t>
            </a:r>
            <a:endParaRPr lang="en-GB" sz="4000" dirty="0"/>
          </a:p>
        </p:txBody>
      </p:sp>
    </p:spTree>
    <p:extLst>
      <p:ext uri="{BB962C8B-B14F-4D97-AF65-F5344CB8AC3E}">
        <p14:creationId xmlns:p14="http://schemas.microsoft.com/office/powerpoint/2010/main" val="302057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132" y="116632"/>
            <a:ext cx="7200800" cy="6124754"/>
          </a:xfrm>
          <a:prstGeom prst="rect">
            <a:avLst/>
          </a:prstGeom>
          <a:noFill/>
        </p:spPr>
        <p:txBody>
          <a:bodyPr wrap="square" rtlCol="0">
            <a:spAutoFit/>
          </a:bodyPr>
          <a:lstStyle/>
          <a:p>
            <a:r>
              <a:rPr lang="en-US" sz="2800" dirty="0">
                <a:solidFill>
                  <a:schemeClr val="accent1"/>
                </a:solidFill>
                <a:latin typeface="Georgia" panose="02040502050405020303" pitchFamily="18" charset="0"/>
                <a:cs typeface="Calibri" panose="020F0502020204030204" pitchFamily="34" charset="0"/>
              </a:rPr>
              <a:t>Once again, you may put you hands together, bow your heads or simply reflect quietly, </a:t>
            </a:r>
          </a:p>
          <a:p>
            <a:r>
              <a:rPr lang="en-US" sz="2800" dirty="0">
                <a:latin typeface="Georgia" panose="02040502050405020303" pitchFamily="18" charset="0"/>
                <a:cs typeface="Calibri" panose="020F0502020204030204" pitchFamily="34" charset="0"/>
              </a:rPr>
              <a:t>Let us pray.  </a:t>
            </a:r>
          </a:p>
          <a:p>
            <a:endParaRPr lang="en-GB" sz="2800" dirty="0">
              <a:latin typeface="Georgia" panose="02040502050405020303" pitchFamily="18" charset="0"/>
            </a:endParaRPr>
          </a:p>
          <a:p>
            <a:endParaRPr lang="en-GB" sz="2800" dirty="0">
              <a:latin typeface="Georgia" panose="02040502050405020303" pitchFamily="18" charset="0"/>
            </a:endParaRPr>
          </a:p>
          <a:p>
            <a:endParaRPr lang="en-GB" sz="2800" dirty="0">
              <a:latin typeface="Georgia" panose="02040502050405020303" pitchFamily="18" charset="0"/>
            </a:endParaRPr>
          </a:p>
          <a:p>
            <a:endParaRPr lang="en-GB" sz="2800" dirty="0">
              <a:latin typeface="Georgia" panose="02040502050405020303" pitchFamily="18" charset="0"/>
            </a:endParaRPr>
          </a:p>
          <a:p>
            <a:endParaRPr lang="en-GB" sz="2800" dirty="0">
              <a:latin typeface="Georgia" panose="02040502050405020303" pitchFamily="18" charset="0"/>
            </a:endParaRPr>
          </a:p>
          <a:p>
            <a:endParaRPr lang="en-GB" sz="2800" dirty="0">
              <a:latin typeface="Georgia" panose="02040502050405020303" pitchFamily="18" charset="0"/>
            </a:endParaRPr>
          </a:p>
          <a:p>
            <a:endParaRPr lang="en-GB" sz="2800" dirty="0">
              <a:latin typeface="Georgia" panose="02040502050405020303" pitchFamily="18" charset="0"/>
            </a:endParaRPr>
          </a:p>
          <a:p>
            <a:endParaRPr lang="en-GB" sz="2800" dirty="0">
              <a:latin typeface="Georgia" panose="02040502050405020303" pitchFamily="18" charset="0"/>
            </a:endParaRPr>
          </a:p>
          <a:p>
            <a:r>
              <a:rPr lang="en-GB" sz="2800" dirty="0">
                <a:latin typeface="Georgia" panose="02040502050405020303" pitchFamily="18" charset="0"/>
              </a:rPr>
              <a:t>Amen</a:t>
            </a:r>
            <a:br>
              <a:rPr lang="en-GB" sz="2800" dirty="0">
                <a:latin typeface="Georgia" panose="02040502050405020303" pitchFamily="18" charset="0"/>
              </a:rPr>
            </a:br>
            <a:endParaRPr lang="en-US" sz="2800" dirty="0">
              <a:latin typeface="Georgia" panose="02040502050405020303" pitchFamily="18"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7524328" y="332656"/>
            <a:ext cx="1314382" cy="1368152"/>
          </a:xfrm>
          <a:prstGeom prst="rect">
            <a:avLst/>
          </a:prstGeom>
        </p:spPr>
      </p:pic>
      <p:pic>
        <p:nvPicPr>
          <p:cNvPr id="4" name="Picture 3" descr="Positive behaviour"/>
          <p:cNvPicPr>
            <a:picLocks noChangeAspect="1" noChangeArrowheads="1"/>
          </p:cNvPicPr>
          <p:nvPr/>
        </p:nvPicPr>
        <p:blipFill rotWithShape="1">
          <a:blip r:embed="rId4">
            <a:extLst>
              <a:ext uri="{28A0092B-C50C-407E-A947-70E740481C1C}">
                <a14:useLocalDpi xmlns:a14="http://schemas.microsoft.com/office/drawing/2010/main" val="0"/>
              </a:ext>
            </a:extLst>
          </a:blip>
          <a:srcRect l="49717" t="33889" r="4119" b="34829"/>
          <a:stretch/>
        </p:blipFill>
        <p:spPr bwMode="auto">
          <a:xfrm>
            <a:off x="6353804" y="4221088"/>
            <a:ext cx="2304256" cy="22088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C85234-73B7-A0E8-6CB5-E35E6D78E2EF}"/>
              </a:ext>
            </a:extLst>
          </p:cNvPr>
          <p:cNvPicPr>
            <a:picLocks noChangeAspect="1"/>
          </p:cNvPicPr>
          <p:nvPr/>
        </p:nvPicPr>
        <p:blipFill>
          <a:blip r:embed="rId5"/>
          <a:stretch>
            <a:fillRect/>
          </a:stretch>
        </p:blipFill>
        <p:spPr>
          <a:xfrm>
            <a:off x="801245" y="2532932"/>
            <a:ext cx="2039781" cy="1574831"/>
          </a:xfrm>
          <a:prstGeom prst="rect">
            <a:avLst/>
          </a:prstGeom>
        </p:spPr>
      </p:pic>
      <p:pic>
        <p:nvPicPr>
          <p:cNvPr id="8" name="Picture 7">
            <a:extLst>
              <a:ext uri="{FF2B5EF4-FFF2-40B4-BE49-F238E27FC236}">
                <a16:creationId xmlns:a16="http://schemas.microsoft.com/office/drawing/2014/main" id="{BEE1D336-678D-C866-50E8-53F72D13D485}"/>
              </a:ext>
            </a:extLst>
          </p:cNvPr>
          <p:cNvPicPr>
            <a:picLocks noChangeAspect="1"/>
          </p:cNvPicPr>
          <p:nvPr/>
        </p:nvPicPr>
        <p:blipFill>
          <a:blip r:embed="rId6"/>
          <a:stretch>
            <a:fillRect/>
          </a:stretch>
        </p:blipFill>
        <p:spPr>
          <a:xfrm>
            <a:off x="4997889" y="1622020"/>
            <a:ext cx="1924794" cy="1574831"/>
          </a:xfrm>
          <a:prstGeom prst="rect">
            <a:avLst/>
          </a:prstGeom>
        </p:spPr>
      </p:pic>
      <p:pic>
        <p:nvPicPr>
          <p:cNvPr id="10" name="Picture 9">
            <a:extLst>
              <a:ext uri="{FF2B5EF4-FFF2-40B4-BE49-F238E27FC236}">
                <a16:creationId xmlns:a16="http://schemas.microsoft.com/office/drawing/2014/main" id="{335FF5AB-0AC5-E80D-EA29-CBFDFE7A8ABC}"/>
              </a:ext>
            </a:extLst>
          </p:cNvPr>
          <p:cNvPicPr>
            <a:picLocks noChangeAspect="1"/>
          </p:cNvPicPr>
          <p:nvPr/>
        </p:nvPicPr>
        <p:blipFill>
          <a:blip r:embed="rId7"/>
          <a:stretch>
            <a:fillRect/>
          </a:stretch>
        </p:blipFill>
        <p:spPr>
          <a:xfrm>
            <a:off x="3522608" y="3598552"/>
            <a:ext cx="1926493" cy="1574831"/>
          </a:xfrm>
          <a:prstGeom prst="rect">
            <a:avLst/>
          </a:prstGeom>
        </p:spPr>
      </p:pic>
    </p:spTree>
    <p:extLst>
      <p:ext uri="{BB962C8B-B14F-4D97-AF65-F5344CB8AC3E}">
        <p14:creationId xmlns:p14="http://schemas.microsoft.com/office/powerpoint/2010/main" val="3212823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B3DDF9-AE6C-4E97-8AC9-82593CB88097}"/>
              </a:ext>
            </a:extLst>
          </p:cNvPr>
          <p:cNvSpPr txBox="1"/>
          <p:nvPr/>
        </p:nvSpPr>
        <p:spPr>
          <a:xfrm>
            <a:off x="806934" y="2564904"/>
            <a:ext cx="8352928" cy="2123658"/>
          </a:xfrm>
          <a:prstGeom prst="rect">
            <a:avLst/>
          </a:prstGeom>
          <a:noFill/>
        </p:spPr>
        <p:txBody>
          <a:bodyPr wrap="square" rtlCol="0">
            <a:spAutoFit/>
          </a:bodyPr>
          <a:lstStyle/>
          <a:p>
            <a:r>
              <a:rPr lang="en-GB" sz="4400" dirty="0">
                <a:latin typeface="Georgia" panose="02040502050405020303" pitchFamily="18" charset="0"/>
              </a:rPr>
              <a:t>This is the word of the Lord.</a:t>
            </a:r>
          </a:p>
          <a:p>
            <a:endParaRPr lang="en-GB" sz="4400" dirty="0">
              <a:solidFill>
                <a:srgbClr val="00B050"/>
              </a:solidFill>
              <a:latin typeface="Georgia" panose="02040502050405020303" pitchFamily="18" charset="0"/>
            </a:endParaRPr>
          </a:p>
          <a:p>
            <a:r>
              <a:rPr lang="en-GB" sz="4400" dirty="0">
                <a:solidFill>
                  <a:srgbClr val="C00000"/>
                </a:solidFill>
                <a:latin typeface="Georgia" panose="02040502050405020303" pitchFamily="18" charset="0"/>
              </a:rPr>
              <a:t>Thanks be to God.</a:t>
            </a:r>
          </a:p>
        </p:txBody>
      </p:sp>
    </p:spTree>
    <p:extLst>
      <p:ext uri="{BB962C8B-B14F-4D97-AF65-F5344CB8AC3E}">
        <p14:creationId xmlns:p14="http://schemas.microsoft.com/office/powerpoint/2010/main" val="385623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352928" cy="5570756"/>
          </a:xfrm>
          <a:prstGeom prst="rect">
            <a:avLst/>
          </a:prstGeom>
          <a:noFill/>
        </p:spPr>
        <p:txBody>
          <a:bodyPr wrap="square" rtlCol="0">
            <a:spAutoFit/>
          </a:bodyPr>
          <a:lstStyle/>
          <a:p>
            <a:pPr algn="ctr"/>
            <a:r>
              <a:rPr lang="en-GB" sz="2400" i="1" u="sng" dirty="0">
                <a:solidFill>
                  <a:srgbClr val="FF0000"/>
                </a:solidFill>
                <a:latin typeface="Georgia" panose="02040502050405020303" pitchFamily="18" charset="0"/>
              </a:rPr>
              <a:t>Join in should you wish:</a:t>
            </a:r>
            <a:r>
              <a:rPr lang="en-GB" sz="4800" i="1" u="sng" dirty="0">
                <a:solidFill>
                  <a:srgbClr val="FF0000"/>
                </a:solidFill>
                <a:latin typeface="Georgia" panose="02040502050405020303" pitchFamily="18" charset="0"/>
              </a:rPr>
              <a:t> </a:t>
            </a:r>
          </a:p>
          <a:p>
            <a:pPr algn="ctr"/>
            <a:endParaRPr lang="en-GB" sz="4400" dirty="0">
              <a:latin typeface="Georgia" panose="02040502050405020303" pitchFamily="18" charset="0"/>
            </a:endParaRPr>
          </a:p>
          <a:p>
            <a:pPr algn="ctr"/>
            <a:r>
              <a:rPr lang="en-GB" sz="4400" dirty="0">
                <a:latin typeface="Georgia" panose="02040502050405020303" pitchFamily="18" charset="0"/>
              </a:rPr>
              <a:t>Peace be with you. </a:t>
            </a:r>
          </a:p>
          <a:p>
            <a:pPr algn="ctr"/>
            <a:endParaRPr lang="en-GB" sz="4400" dirty="0">
              <a:solidFill>
                <a:srgbClr val="00B050"/>
              </a:solidFill>
              <a:latin typeface="Georgia" panose="02040502050405020303" pitchFamily="18" charset="0"/>
            </a:endParaRPr>
          </a:p>
          <a:p>
            <a:pPr algn="ctr"/>
            <a:r>
              <a:rPr lang="en-GB" sz="4400" dirty="0">
                <a:solidFill>
                  <a:srgbClr val="00B050"/>
                </a:solidFill>
                <a:latin typeface="Georgia" panose="02040502050405020303" pitchFamily="18" charset="0"/>
              </a:rPr>
              <a:t>And also with you.</a:t>
            </a:r>
          </a:p>
          <a:p>
            <a:endParaRPr lang="en-GB" sz="4400" dirty="0">
              <a:solidFill>
                <a:srgbClr val="00B050"/>
              </a:solidFill>
              <a:latin typeface="Georgia" panose="02040502050405020303" pitchFamily="18" charset="0"/>
            </a:endParaRPr>
          </a:p>
          <a:p>
            <a:pPr algn="ctr"/>
            <a:r>
              <a:rPr lang="en-GB" sz="4400" dirty="0">
                <a:latin typeface="Georgia" panose="02040502050405020303" pitchFamily="18" charset="0"/>
              </a:rPr>
              <a:t>Go in peace. Go in kindness. Go in love.</a:t>
            </a:r>
          </a:p>
        </p:txBody>
      </p:sp>
      <p:pic>
        <p:nvPicPr>
          <p:cNvPr id="1026" name="Picture 2" descr="Image result for candles blown 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884" y="5607573"/>
            <a:ext cx="2088232" cy="111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023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628800"/>
            <a:ext cx="4852610" cy="3170099"/>
          </a:xfrm>
          <a:prstGeom prst="rect">
            <a:avLst/>
          </a:prstGeom>
          <a:noFill/>
        </p:spPr>
        <p:txBody>
          <a:bodyPr wrap="none" lIns="91440" tIns="45720" rIns="91440" bIns="45720">
            <a:spAutoFit/>
          </a:bodyPr>
          <a:lstStyle/>
          <a:p>
            <a:pPr algn="ctr"/>
            <a:r>
              <a:rPr lang="en-US" sz="20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WW</a:t>
            </a:r>
          </a:p>
        </p:txBody>
      </p:sp>
    </p:spTree>
    <p:extLst>
      <p:ext uri="{BB962C8B-B14F-4D97-AF65-F5344CB8AC3E}">
        <p14:creationId xmlns:p14="http://schemas.microsoft.com/office/powerpoint/2010/main" val="2001312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teway\redirection$\rrawling\Download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260648"/>
            <a:ext cx="921078" cy="86409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courage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Image result for respect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2" descr="Wisdom Quotes &amp; Stories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Wycliffe CE Primary School Values">
            <a:extLst>
              <a:ext uri="{FF2B5EF4-FFF2-40B4-BE49-F238E27FC236}">
                <a16:creationId xmlns:a16="http://schemas.microsoft.com/office/drawing/2014/main" id="{695AE57D-4962-4F7A-8CA1-95C9ABA34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44" y="1592796"/>
            <a:ext cx="3355366"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49492" y="2996952"/>
            <a:ext cx="3017173" cy="1754326"/>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RESPECT</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lgn="ct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400995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092280" y="260648"/>
            <a:ext cx="1778048" cy="1850787"/>
          </a:xfrm>
          <a:prstGeom prst="rect">
            <a:avLst/>
          </a:prstGeom>
        </p:spPr>
      </p:pic>
      <p:sp>
        <p:nvSpPr>
          <p:cNvPr id="5" name="TextBox 4">
            <a:extLst>
              <a:ext uri="{FF2B5EF4-FFF2-40B4-BE49-F238E27FC236}">
                <a16:creationId xmlns:a16="http://schemas.microsoft.com/office/drawing/2014/main" id="{2A71C830-03C7-4456-A8B0-75777377A2C4}"/>
              </a:ext>
            </a:extLst>
          </p:cNvPr>
          <p:cNvSpPr txBox="1"/>
          <p:nvPr/>
        </p:nvSpPr>
        <p:spPr>
          <a:xfrm>
            <a:off x="323528" y="476672"/>
            <a:ext cx="7920880" cy="4431983"/>
          </a:xfrm>
          <a:prstGeom prst="rect">
            <a:avLst/>
          </a:prstGeom>
          <a:noFill/>
        </p:spPr>
        <p:txBody>
          <a:bodyPr wrap="square" rtlCol="0">
            <a:spAutoFit/>
          </a:bodyPr>
          <a:lstStyle/>
          <a:p>
            <a:r>
              <a:rPr lang="en-GB" sz="2400" dirty="0"/>
              <a:t>Our Vision</a:t>
            </a:r>
          </a:p>
          <a:p>
            <a:r>
              <a:rPr lang="en-GB" sz="2400" dirty="0"/>
              <a:t>Vision Statement</a:t>
            </a:r>
          </a:p>
          <a:p>
            <a:endParaRPr lang="en-GB" sz="2400" dirty="0"/>
          </a:p>
          <a:p>
            <a:r>
              <a:rPr lang="en-GB" sz="2400" dirty="0"/>
              <a:t> “Life in all its fullness” (John 10:10)</a:t>
            </a:r>
          </a:p>
          <a:p>
            <a:endParaRPr lang="en-GB" sz="2400" dirty="0"/>
          </a:p>
          <a:p>
            <a:r>
              <a:rPr lang="en-GB" sz="2400" dirty="0"/>
              <a:t>Our vision is to ensure that our </a:t>
            </a:r>
            <a:r>
              <a:rPr lang="en-GB" sz="2400" b="1" dirty="0">
                <a:solidFill>
                  <a:srgbClr val="FF0000"/>
                </a:solidFill>
              </a:rPr>
              <a:t>school family</a:t>
            </a:r>
            <a:r>
              <a:rPr lang="en-GB" sz="2400" dirty="0"/>
              <a:t> are </a:t>
            </a:r>
            <a:r>
              <a:rPr lang="en-GB" sz="2400" b="1" dirty="0">
                <a:solidFill>
                  <a:srgbClr val="FF0000"/>
                </a:solidFill>
              </a:rPr>
              <a:t>happy</a:t>
            </a:r>
            <a:r>
              <a:rPr lang="en-GB" sz="2400" dirty="0"/>
              <a:t> and fulfilled in a </a:t>
            </a:r>
            <a:r>
              <a:rPr lang="en-GB" sz="2400" b="1" dirty="0">
                <a:solidFill>
                  <a:srgbClr val="FF0000"/>
                </a:solidFill>
              </a:rPr>
              <a:t>creative</a:t>
            </a:r>
            <a:r>
              <a:rPr lang="en-GB" sz="2400" dirty="0"/>
              <a:t> learning environment. This is </a:t>
            </a:r>
            <a:r>
              <a:rPr lang="en-GB" sz="2400" b="1" dirty="0">
                <a:solidFill>
                  <a:srgbClr val="FF0000"/>
                </a:solidFill>
              </a:rPr>
              <a:t>flexible</a:t>
            </a:r>
            <a:r>
              <a:rPr lang="en-GB" sz="2400" dirty="0"/>
              <a:t> and caters to individual needs while developing a </a:t>
            </a:r>
            <a:r>
              <a:rPr lang="en-GB" sz="2400" b="1" dirty="0">
                <a:solidFill>
                  <a:srgbClr val="FF0000"/>
                </a:solidFill>
              </a:rPr>
              <a:t>life-long love for learning</a:t>
            </a:r>
            <a:r>
              <a:rPr lang="en-GB" sz="2400" dirty="0"/>
              <a:t> through which all members can </a:t>
            </a:r>
            <a:r>
              <a:rPr lang="en-GB" sz="2400" b="1" dirty="0">
                <a:solidFill>
                  <a:srgbClr val="FF0000"/>
                </a:solidFill>
              </a:rPr>
              <a:t>flourish</a:t>
            </a:r>
            <a:r>
              <a:rPr lang="en-GB" sz="2400" dirty="0"/>
              <a:t>. We </a:t>
            </a:r>
            <a:r>
              <a:rPr lang="en-GB" sz="2400" b="1" dirty="0">
                <a:solidFill>
                  <a:srgbClr val="FF0000"/>
                </a:solidFill>
              </a:rPr>
              <a:t>nurture</a:t>
            </a:r>
            <a:r>
              <a:rPr lang="en-GB" sz="2400" dirty="0"/>
              <a:t> an aspirational family of </a:t>
            </a:r>
            <a:r>
              <a:rPr lang="en-GB" sz="2400" b="1" dirty="0">
                <a:solidFill>
                  <a:srgbClr val="FF0000"/>
                </a:solidFill>
              </a:rPr>
              <a:t>hard-working</a:t>
            </a:r>
            <a:r>
              <a:rPr lang="en-GB" sz="2400" dirty="0"/>
              <a:t>,</a:t>
            </a:r>
            <a:r>
              <a:rPr lang="en-GB" sz="2400" b="1" dirty="0">
                <a:solidFill>
                  <a:srgbClr val="FF0000"/>
                </a:solidFill>
              </a:rPr>
              <a:t> </a:t>
            </a:r>
            <a:r>
              <a:rPr lang="en-GB" sz="2400" b="1" dirty="0">
                <a:highlight>
                  <a:srgbClr val="000000"/>
                </a:highlight>
              </a:rPr>
              <a:t>respectful </a:t>
            </a:r>
            <a:r>
              <a:rPr lang="en-GB" sz="2400" dirty="0">
                <a:highlight>
                  <a:srgbClr val="000000"/>
                </a:highlight>
              </a:rPr>
              <a:t>individuals who work </a:t>
            </a:r>
            <a:r>
              <a:rPr lang="en-GB" sz="2400" b="1" dirty="0">
                <a:highlight>
                  <a:srgbClr val="000000"/>
                </a:highlight>
              </a:rPr>
              <a:t>collaboratively</a:t>
            </a:r>
            <a:r>
              <a:rPr lang="en-GB" sz="2400" dirty="0">
                <a:highlight>
                  <a:srgbClr val="000000"/>
                </a:highlight>
              </a:rPr>
              <a:t>.</a:t>
            </a:r>
          </a:p>
          <a:p>
            <a:endParaRPr lang="en-GB" dirty="0"/>
          </a:p>
        </p:txBody>
      </p:sp>
      <p:pic>
        <p:nvPicPr>
          <p:cNvPr id="4" name="Picture 3">
            <a:extLst>
              <a:ext uri="{FF2B5EF4-FFF2-40B4-BE49-F238E27FC236}">
                <a16:creationId xmlns:a16="http://schemas.microsoft.com/office/drawing/2014/main" id="{C4B9F4D9-A49B-40C7-AC5D-71AF544329A8}"/>
              </a:ext>
            </a:extLst>
          </p:cNvPr>
          <p:cNvPicPr>
            <a:picLocks noChangeAspect="1"/>
          </p:cNvPicPr>
          <p:nvPr/>
        </p:nvPicPr>
        <p:blipFill>
          <a:blip r:embed="rId4"/>
          <a:stretch>
            <a:fillRect/>
          </a:stretch>
        </p:blipFill>
        <p:spPr>
          <a:xfrm>
            <a:off x="683568" y="5131646"/>
            <a:ext cx="864096" cy="1022807"/>
          </a:xfrm>
          <a:prstGeom prst="rect">
            <a:avLst/>
          </a:prstGeom>
        </p:spPr>
      </p:pic>
      <p:pic>
        <p:nvPicPr>
          <p:cNvPr id="1026" name="Picture 2">
            <a:extLst>
              <a:ext uri="{FF2B5EF4-FFF2-40B4-BE49-F238E27FC236}">
                <a16:creationId xmlns:a16="http://schemas.microsoft.com/office/drawing/2014/main" id="{567193CD-F851-4F27-8E88-9088A5047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5337191"/>
            <a:ext cx="720080" cy="702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3A75144-BFE3-40E4-A159-38A3CFE707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9313" y="5337191"/>
            <a:ext cx="720080" cy="6960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10FCA5-B41F-4730-B9C7-F43231A7D5D3}"/>
              </a:ext>
            </a:extLst>
          </p:cNvPr>
          <p:cNvSpPr txBox="1"/>
          <p:nvPr/>
        </p:nvSpPr>
        <p:spPr>
          <a:xfrm>
            <a:off x="323528" y="6381328"/>
            <a:ext cx="1656184" cy="369332"/>
          </a:xfrm>
          <a:prstGeom prst="rect">
            <a:avLst/>
          </a:prstGeom>
          <a:noFill/>
        </p:spPr>
        <p:txBody>
          <a:bodyPr wrap="square" rtlCol="0">
            <a:spAutoFit/>
          </a:bodyPr>
          <a:lstStyle/>
          <a:p>
            <a:pPr algn="ctr"/>
            <a:r>
              <a:rPr lang="en-GB" b="1" dirty="0"/>
              <a:t>flourish</a:t>
            </a:r>
          </a:p>
        </p:txBody>
      </p:sp>
      <p:sp>
        <p:nvSpPr>
          <p:cNvPr id="10" name="TextBox 9">
            <a:extLst>
              <a:ext uri="{FF2B5EF4-FFF2-40B4-BE49-F238E27FC236}">
                <a16:creationId xmlns:a16="http://schemas.microsoft.com/office/drawing/2014/main" id="{E2D39D34-5415-4B83-BC5C-3E2CAAA57655}"/>
              </a:ext>
            </a:extLst>
          </p:cNvPr>
          <p:cNvSpPr txBox="1"/>
          <p:nvPr/>
        </p:nvSpPr>
        <p:spPr>
          <a:xfrm>
            <a:off x="1556504" y="6381328"/>
            <a:ext cx="1656184" cy="369332"/>
          </a:xfrm>
          <a:prstGeom prst="rect">
            <a:avLst/>
          </a:prstGeom>
          <a:noFill/>
        </p:spPr>
        <p:txBody>
          <a:bodyPr wrap="square" rtlCol="0">
            <a:spAutoFit/>
          </a:bodyPr>
          <a:lstStyle/>
          <a:p>
            <a:pPr algn="ctr"/>
            <a:r>
              <a:rPr lang="en-GB" b="1" dirty="0"/>
              <a:t>nurture</a:t>
            </a:r>
          </a:p>
        </p:txBody>
      </p:sp>
      <p:sp>
        <p:nvSpPr>
          <p:cNvPr id="11" name="TextBox 10">
            <a:extLst>
              <a:ext uri="{FF2B5EF4-FFF2-40B4-BE49-F238E27FC236}">
                <a16:creationId xmlns:a16="http://schemas.microsoft.com/office/drawing/2014/main" id="{DA22880C-6662-46E3-B831-2D83ECF53FCC}"/>
              </a:ext>
            </a:extLst>
          </p:cNvPr>
          <p:cNvSpPr txBox="1"/>
          <p:nvPr/>
        </p:nvSpPr>
        <p:spPr>
          <a:xfrm>
            <a:off x="2951820" y="6104329"/>
            <a:ext cx="1656184" cy="646331"/>
          </a:xfrm>
          <a:prstGeom prst="rect">
            <a:avLst/>
          </a:prstGeom>
          <a:noFill/>
        </p:spPr>
        <p:txBody>
          <a:bodyPr wrap="square" rtlCol="0">
            <a:spAutoFit/>
          </a:bodyPr>
          <a:lstStyle/>
          <a:p>
            <a:pPr algn="ctr"/>
            <a:r>
              <a:rPr lang="en-GB" b="1" dirty="0"/>
              <a:t>love for learning</a:t>
            </a:r>
          </a:p>
        </p:txBody>
      </p:sp>
      <p:pic>
        <p:nvPicPr>
          <p:cNvPr id="1030" name="Picture 6">
            <a:extLst>
              <a:ext uri="{FF2B5EF4-FFF2-40B4-BE49-F238E27FC236}">
                <a16:creationId xmlns:a16="http://schemas.microsoft.com/office/drawing/2014/main" id="{27EB66CB-4B59-4C20-8222-4D9E2BE35F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2428" y="5207412"/>
            <a:ext cx="972110" cy="9556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D575FF8-ACC9-4216-90C5-A1884C9E5DF1}"/>
              </a:ext>
            </a:extLst>
          </p:cNvPr>
          <p:cNvSpPr txBox="1"/>
          <p:nvPr/>
        </p:nvSpPr>
        <p:spPr>
          <a:xfrm>
            <a:off x="4565915" y="6375108"/>
            <a:ext cx="1656184" cy="369332"/>
          </a:xfrm>
          <a:prstGeom prst="rect">
            <a:avLst/>
          </a:prstGeom>
          <a:noFill/>
        </p:spPr>
        <p:txBody>
          <a:bodyPr wrap="square" rtlCol="0">
            <a:spAutoFit/>
          </a:bodyPr>
          <a:lstStyle/>
          <a:p>
            <a:pPr algn="ctr"/>
            <a:r>
              <a:rPr lang="en-GB" b="1" dirty="0"/>
              <a:t>respectful</a:t>
            </a:r>
          </a:p>
        </p:txBody>
      </p:sp>
      <p:sp>
        <p:nvSpPr>
          <p:cNvPr id="15" name="TextBox 14">
            <a:extLst>
              <a:ext uri="{FF2B5EF4-FFF2-40B4-BE49-F238E27FC236}">
                <a16:creationId xmlns:a16="http://schemas.microsoft.com/office/drawing/2014/main" id="{00AC0776-B53D-487E-A0A7-0F9E8E056BFD}"/>
              </a:ext>
            </a:extLst>
          </p:cNvPr>
          <p:cNvSpPr txBox="1"/>
          <p:nvPr/>
        </p:nvSpPr>
        <p:spPr>
          <a:xfrm>
            <a:off x="5892503" y="6361890"/>
            <a:ext cx="1656184" cy="369332"/>
          </a:xfrm>
          <a:prstGeom prst="rect">
            <a:avLst/>
          </a:prstGeom>
          <a:noFill/>
        </p:spPr>
        <p:txBody>
          <a:bodyPr wrap="square" rtlCol="0">
            <a:spAutoFit/>
          </a:bodyPr>
          <a:lstStyle/>
          <a:p>
            <a:pPr algn="ctr"/>
            <a:r>
              <a:rPr lang="en-GB" b="1" dirty="0"/>
              <a:t>creative</a:t>
            </a:r>
          </a:p>
        </p:txBody>
      </p:sp>
      <p:pic>
        <p:nvPicPr>
          <p:cNvPr id="1034" name="Picture 10">
            <a:extLst>
              <a:ext uri="{FF2B5EF4-FFF2-40B4-BE49-F238E27FC236}">
                <a16:creationId xmlns:a16="http://schemas.microsoft.com/office/drawing/2014/main" id="{B734CD6B-830F-4684-8435-418F08B48E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5954" y="5273740"/>
            <a:ext cx="823528" cy="7960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6FB1617-B357-4BC4-B40C-FBC280667B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0898" y="5353475"/>
            <a:ext cx="823528" cy="8095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E6B1C70-AF9A-446E-A1AD-E7AA8B614972}"/>
              </a:ext>
            </a:extLst>
          </p:cNvPr>
          <p:cNvSpPr txBox="1"/>
          <p:nvPr/>
        </p:nvSpPr>
        <p:spPr>
          <a:xfrm>
            <a:off x="7279130" y="6348672"/>
            <a:ext cx="1656184" cy="369332"/>
          </a:xfrm>
          <a:prstGeom prst="rect">
            <a:avLst/>
          </a:prstGeom>
          <a:noFill/>
        </p:spPr>
        <p:txBody>
          <a:bodyPr wrap="square" rtlCol="0">
            <a:spAutoFit/>
          </a:bodyPr>
          <a:lstStyle/>
          <a:p>
            <a:pPr algn="ctr"/>
            <a:r>
              <a:rPr lang="en-GB" b="1" dirty="0"/>
              <a:t>collaboratively  </a:t>
            </a:r>
          </a:p>
        </p:txBody>
      </p:sp>
    </p:spTree>
    <p:extLst>
      <p:ext uri="{BB962C8B-B14F-4D97-AF65-F5344CB8AC3E}">
        <p14:creationId xmlns:p14="http://schemas.microsoft.com/office/powerpoint/2010/main" val="2960165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FAA978-CD25-7192-AF39-81BACE4535E2}"/>
              </a:ext>
            </a:extLst>
          </p:cNvPr>
          <p:cNvSpPr txBox="1"/>
          <p:nvPr/>
        </p:nvSpPr>
        <p:spPr>
          <a:xfrm>
            <a:off x="539552" y="1124744"/>
            <a:ext cx="8280920" cy="4339650"/>
          </a:xfrm>
          <a:prstGeom prst="rect">
            <a:avLst/>
          </a:prstGeom>
          <a:noFill/>
        </p:spPr>
        <p:txBody>
          <a:bodyPr wrap="square">
            <a:spAutoFit/>
          </a:bodyPr>
          <a:lstStyle/>
          <a:p>
            <a:r>
              <a:rPr lang="en-GB" sz="2800" dirty="0"/>
              <a:t>Our vision is to ensure that our </a:t>
            </a:r>
            <a:r>
              <a:rPr lang="en-GB" sz="2800" b="1" dirty="0">
                <a:solidFill>
                  <a:srgbClr val="FF0000"/>
                </a:solidFill>
              </a:rPr>
              <a:t>school family</a:t>
            </a:r>
            <a:r>
              <a:rPr lang="en-GB" sz="2800" dirty="0"/>
              <a:t> are </a:t>
            </a:r>
            <a:r>
              <a:rPr lang="en-GB" sz="2800" b="1" dirty="0">
                <a:solidFill>
                  <a:srgbClr val="FF0000"/>
                </a:solidFill>
              </a:rPr>
              <a:t>happy</a:t>
            </a:r>
            <a:r>
              <a:rPr lang="en-GB" sz="2800" dirty="0"/>
              <a:t> and fulfilled in a </a:t>
            </a:r>
            <a:r>
              <a:rPr lang="en-GB" sz="2800" b="1" dirty="0">
                <a:solidFill>
                  <a:srgbClr val="FF0000"/>
                </a:solidFill>
              </a:rPr>
              <a:t>creative</a:t>
            </a:r>
            <a:r>
              <a:rPr lang="en-GB" sz="2800" dirty="0"/>
              <a:t> learning environment. This is </a:t>
            </a:r>
            <a:r>
              <a:rPr lang="en-GB" sz="2800" b="1" dirty="0">
                <a:solidFill>
                  <a:srgbClr val="FF0000"/>
                </a:solidFill>
              </a:rPr>
              <a:t>flexible</a:t>
            </a:r>
            <a:r>
              <a:rPr lang="en-GB" sz="2800" dirty="0"/>
              <a:t> and caters to individual needs while developing a </a:t>
            </a:r>
            <a:r>
              <a:rPr lang="en-GB" sz="2800" b="1" dirty="0">
                <a:solidFill>
                  <a:srgbClr val="FF0000"/>
                </a:solidFill>
              </a:rPr>
              <a:t>life-long love for learning</a:t>
            </a:r>
            <a:r>
              <a:rPr lang="en-GB" sz="2800" dirty="0"/>
              <a:t> through which all members can </a:t>
            </a:r>
            <a:r>
              <a:rPr lang="en-GB" sz="2800" b="1" dirty="0">
                <a:solidFill>
                  <a:srgbClr val="FF0000"/>
                </a:solidFill>
              </a:rPr>
              <a:t>flourish</a:t>
            </a:r>
            <a:r>
              <a:rPr lang="en-GB" sz="2800" dirty="0"/>
              <a:t>. We </a:t>
            </a:r>
            <a:r>
              <a:rPr lang="en-GB" sz="2800" b="1" dirty="0">
                <a:solidFill>
                  <a:srgbClr val="FF0000"/>
                </a:solidFill>
              </a:rPr>
              <a:t>nurture</a:t>
            </a:r>
            <a:r>
              <a:rPr lang="en-GB" sz="2800" dirty="0"/>
              <a:t> an aspirational family of </a:t>
            </a:r>
            <a:r>
              <a:rPr lang="en-GB" sz="2800" b="1" dirty="0">
                <a:solidFill>
                  <a:srgbClr val="FF0000"/>
                </a:solidFill>
              </a:rPr>
              <a:t>hard-working</a:t>
            </a:r>
            <a:r>
              <a:rPr lang="en-GB" sz="2800" dirty="0"/>
              <a:t>,</a:t>
            </a:r>
            <a:r>
              <a:rPr lang="en-GB" sz="2800" b="1" dirty="0">
                <a:solidFill>
                  <a:srgbClr val="FF0000"/>
                </a:solidFill>
              </a:rPr>
              <a:t> </a:t>
            </a:r>
          </a:p>
          <a:p>
            <a:r>
              <a:rPr lang="en-GB" sz="5400" b="1" dirty="0">
                <a:solidFill>
                  <a:srgbClr val="FF0000"/>
                </a:solidFill>
              </a:rPr>
              <a:t>respectful</a:t>
            </a:r>
            <a:r>
              <a:rPr lang="en-GB" sz="5400" b="1" dirty="0"/>
              <a:t> </a:t>
            </a:r>
            <a:r>
              <a:rPr lang="en-GB" sz="5400" dirty="0"/>
              <a:t>individuals who work </a:t>
            </a:r>
            <a:r>
              <a:rPr lang="en-GB" sz="5400" b="1" dirty="0">
                <a:solidFill>
                  <a:srgbClr val="FF0000"/>
                </a:solidFill>
              </a:rPr>
              <a:t>collaboratively</a:t>
            </a:r>
            <a:r>
              <a:rPr lang="en-GB" sz="5400" dirty="0">
                <a:solidFill>
                  <a:srgbClr val="FF0000"/>
                </a:solidFill>
              </a:rPr>
              <a:t>.</a:t>
            </a:r>
            <a:endParaRPr lang="en-GB" sz="2400" dirty="0">
              <a:solidFill>
                <a:srgbClr val="FF0000"/>
              </a:solidFill>
            </a:endParaRPr>
          </a:p>
        </p:txBody>
      </p:sp>
      <p:sp>
        <p:nvSpPr>
          <p:cNvPr id="2" name="Rectangle 1">
            <a:extLst>
              <a:ext uri="{FF2B5EF4-FFF2-40B4-BE49-F238E27FC236}">
                <a16:creationId xmlns:a16="http://schemas.microsoft.com/office/drawing/2014/main" id="{98AA413B-42B4-12D0-5568-B83384057D1E}"/>
              </a:ext>
            </a:extLst>
          </p:cNvPr>
          <p:cNvSpPr/>
          <p:nvPr/>
        </p:nvSpPr>
        <p:spPr>
          <a:xfrm>
            <a:off x="395536" y="3747984"/>
            <a:ext cx="8064896" cy="167535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3548575-75EB-670E-505C-8B3E2CA56729}"/>
              </a:ext>
            </a:extLst>
          </p:cNvPr>
          <p:cNvSpPr txBox="1"/>
          <p:nvPr/>
        </p:nvSpPr>
        <p:spPr>
          <a:xfrm>
            <a:off x="1736812" y="6199693"/>
            <a:ext cx="5670376" cy="646331"/>
          </a:xfrm>
          <a:prstGeom prst="rect">
            <a:avLst/>
          </a:prstGeom>
          <a:noFill/>
        </p:spPr>
        <p:txBody>
          <a:bodyPr wrap="square">
            <a:spAutoFit/>
          </a:bodyPr>
          <a:lstStyle/>
          <a:p>
            <a:pPr algn="ctr"/>
            <a:r>
              <a:rPr lang="en-GB" sz="3600" b="0" i="0" dirty="0">
                <a:solidFill>
                  <a:srgbClr val="A1C655"/>
                </a:solidFill>
                <a:effectLst/>
                <a:latin typeface="Comic Neue"/>
              </a:rPr>
              <a:t>ALL DIFFERENT</a:t>
            </a:r>
            <a:r>
              <a:rPr lang="en-GB" sz="3600" b="0" i="0" dirty="0">
                <a:solidFill>
                  <a:srgbClr val="0971B8"/>
                </a:solidFill>
                <a:effectLst/>
                <a:latin typeface="Comic Neue"/>
              </a:rPr>
              <a:t> - </a:t>
            </a:r>
            <a:r>
              <a:rPr lang="en-GB" sz="3600" b="0" i="0" dirty="0">
                <a:solidFill>
                  <a:srgbClr val="D3200F"/>
                </a:solidFill>
                <a:effectLst/>
                <a:latin typeface="Comic Neue"/>
              </a:rPr>
              <a:t>ALL EQUAL</a:t>
            </a:r>
            <a:endParaRPr lang="en-GB" sz="3600" b="0" i="0" dirty="0">
              <a:solidFill>
                <a:srgbClr val="0971B8"/>
              </a:solidFill>
              <a:effectLst/>
              <a:latin typeface="Comic Neue"/>
            </a:endParaRPr>
          </a:p>
        </p:txBody>
      </p:sp>
    </p:spTree>
    <p:extLst>
      <p:ext uri="{BB962C8B-B14F-4D97-AF65-F5344CB8AC3E}">
        <p14:creationId xmlns:p14="http://schemas.microsoft.com/office/powerpoint/2010/main" val="180040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kh symbol - simple orange Khanda | The Insignia of the Kha… | Flickr">
            <a:extLst>
              <a:ext uri="{FF2B5EF4-FFF2-40B4-BE49-F238E27FC236}">
                <a16:creationId xmlns:a16="http://schemas.microsoft.com/office/drawing/2014/main" id="{52F044FC-887F-D689-DBC5-30DE6712D5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482" y="3385541"/>
            <a:ext cx="2653035" cy="30184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sh (Sikhism) - Wikipedia">
            <a:extLst>
              <a:ext uri="{FF2B5EF4-FFF2-40B4-BE49-F238E27FC236}">
                <a16:creationId xmlns:a16="http://schemas.microsoft.com/office/drawing/2014/main" id="{D0F8B79C-C8CD-6E52-7F30-5FD4E25685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10535"/>
            <a:ext cx="2174413" cy="30184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hiny stainless steel seven lines sikh singh kaur khalsa kara sikh bracelet  j12 | eBay">
            <a:extLst>
              <a:ext uri="{FF2B5EF4-FFF2-40B4-BE49-F238E27FC236}">
                <a16:creationId xmlns:a16="http://schemas.microsoft.com/office/drawing/2014/main" id="{12B08890-C6D7-DB57-91B9-34CACF91F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87" y="410535"/>
            <a:ext cx="2717646" cy="281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7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circle(in)">
                                      <p:cBhvr>
                                        <p:cTn id="7" dur="20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circle(in)">
                                      <p:cBhvr>
                                        <p:cTn id="12" dur="20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624" y="474345"/>
            <a:ext cx="9509248" cy="5909310"/>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 reminder that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all parts of our</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S</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ervice are invitational –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please simply be respectful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and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mindful of the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participation of others. </a:t>
            </a:r>
          </a:p>
        </p:txBody>
      </p:sp>
    </p:spTree>
    <p:extLst>
      <p:ext uri="{BB962C8B-B14F-4D97-AF65-F5344CB8AC3E}">
        <p14:creationId xmlns:p14="http://schemas.microsoft.com/office/powerpoint/2010/main" val="299258360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420888"/>
            <a:ext cx="7848872" cy="3170099"/>
          </a:xfrm>
          <a:prstGeom prst="rect">
            <a:avLst/>
          </a:prstGeom>
          <a:ln>
            <a:noFill/>
          </a:ln>
        </p:spPr>
        <p:txBody>
          <a:bodyPr wrap="square">
            <a:spAutoFit/>
          </a:bodyPr>
          <a:lstStyle/>
          <a:p>
            <a:pPr marL="109728" indent="0">
              <a:buNone/>
            </a:pPr>
            <a:endParaRPr lang="en-GB" sz="4000" b="1" dirty="0">
              <a:effectLst>
                <a:outerShdw blurRad="38100" dist="38100" dir="2700000" algn="tl">
                  <a:srgbClr val="000000">
                    <a:alpha val="43137"/>
                  </a:srgbClr>
                </a:outerShdw>
              </a:effectLst>
              <a:latin typeface="Century Gothic" pitchFamily="34" charset="0"/>
            </a:endParaRPr>
          </a:p>
          <a:p>
            <a:pPr marL="109728" indent="0">
              <a:buNone/>
            </a:pPr>
            <a:r>
              <a:rPr lang="en-GB" sz="4000" dirty="0">
                <a:latin typeface="Georgia" panose="02040502050405020303" pitchFamily="18" charset="0"/>
              </a:rPr>
              <a:t>This is the day that the Lord has made.</a:t>
            </a:r>
          </a:p>
          <a:p>
            <a:pPr marL="109728" indent="0">
              <a:buNone/>
            </a:pPr>
            <a:endParaRPr lang="en-GB" sz="4000" dirty="0">
              <a:solidFill>
                <a:srgbClr val="FFC000"/>
              </a:solidFill>
              <a:latin typeface="Georgia" panose="02040502050405020303" pitchFamily="18" charset="0"/>
            </a:endParaRPr>
          </a:p>
          <a:p>
            <a:pPr marL="109728" indent="0">
              <a:buNone/>
            </a:pPr>
            <a:r>
              <a:rPr lang="en-GB" sz="4000" dirty="0">
                <a:solidFill>
                  <a:srgbClr val="00B050"/>
                </a:solidFill>
                <a:latin typeface="Georgia" panose="02040502050405020303" pitchFamily="18" charset="0"/>
              </a:rPr>
              <a:t>Let us rejoice and be glad in it.</a:t>
            </a:r>
          </a:p>
        </p:txBody>
      </p:sp>
      <p:pic>
        <p:nvPicPr>
          <p:cNvPr id="3074" name="Picture 2" descr="Domestic Leaded Windows In Traditional And Modern Designs | Window stained, Stained  glass diy, Stained glass pa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84845"/>
            <a:ext cx="42672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342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hocolate ca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0" y="620992"/>
            <a:ext cx="9143999" cy="1754326"/>
          </a:xfrm>
          <a:prstGeom prst="rect">
            <a:avLst/>
          </a:prstGeom>
          <a:noFill/>
        </p:spPr>
        <p:txBody>
          <a:bodyPr wrap="square" rtlCol="0">
            <a:spAutoFit/>
          </a:bodyPr>
          <a:lstStyle/>
          <a:p>
            <a:pPr algn="ctr"/>
            <a:r>
              <a:rPr lang="en-GB" sz="5400" dirty="0">
                <a:latin typeface="Georgia" panose="02040502050405020303" pitchFamily="18" charset="0"/>
              </a:rPr>
              <a:t>What do the three candles represent?</a:t>
            </a:r>
          </a:p>
        </p:txBody>
      </p:sp>
      <p:pic>
        <p:nvPicPr>
          <p:cNvPr id="1026" name="Picture 2" descr="Image result for can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1" y="2835972"/>
            <a:ext cx="3744416" cy="28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368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uru Nanak | Baba Nanak | Founder of Sikhism | First of Ten Sikh Gurus |  HinduPad">
            <a:extLst>
              <a:ext uri="{FF2B5EF4-FFF2-40B4-BE49-F238E27FC236}">
                <a16:creationId xmlns:a16="http://schemas.microsoft.com/office/drawing/2014/main" id="{D75FF033-D2E3-D0BD-D783-117ADE888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303" y="1124303"/>
            <a:ext cx="4755393" cy="4609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portance of Langar – GGSF – Guru Gobind Singh Foundation">
            <a:extLst>
              <a:ext uri="{FF2B5EF4-FFF2-40B4-BE49-F238E27FC236}">
                <a16:creationId xmlns:a16="http://schemas.microsoft.com/office/drawing/2014/main" id="{0C78C88C-0955-2682-DDDE-09A8C1E2A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1047750"/>
            <a:ext cx="7810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13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in)">
                                      <p:cBhvr>
                                        <p:cTn id="1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D10893E964C4F9642E8A123C7A80E" ma:contentTypeVersion="18" ma:contentTypeDescription="Create a new document." ma:contentTypeScope="" ma:versionID="cb26117f76115ab9e860d61830faa3aa">
  <xsd:schema xmlns:xsd="http://www.w3.org/2001/XMLSchema" xmlns:xs="http://www.w3.org/2001/XMLSchema" xmlns:p="http://schemas.microsoft.com/office/2006/metadata/properties" xmlns:ns2="443acf87-31f7-41b1-8158-a5f5a369d099" xmlns:ns3="d5063a69-e4da-4234-9ab7-aa2279d446b1" targetNamespace="http://schemas.microsoft.com/office/2006/metadata/properties" ma:root="true" ma:fieldsID="70ffa7265d64e6a485080f31d88ec5dc" ns2:_="" ns3:_="">
    <xsd:import namespace="443acf87-31f7-41b1-8158-a5f5a369d099"/>
    <xsd:import namespace="d5063a69-e4da-4234-9ab7-aa2279d446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3:TaxCatchAll"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acf87-31f7-41b1-8158-a5f5a369d0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4d7b24-c812-4ab9-97de-b36a7f2967c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063a69-e4da-4234-9ab7-aa2279d446b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26fdb1e-83ec-4054-9eb9-bf10cb2c8ef4}" ma:internalName="TaxCatchAll" ma:showField="CatchAllData" ma:web="d5063a69-e4da-4234-9ab7-aa2279d446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3acf87-31f7-41b1-8158-a5f5a369d099">
      <Terms xmlns="http://schemas.microsoft.com/office/infopath/2007/PartnerControls"/>
    </lcf76f155ced4ddcb4097134ff3c332f>
    <TaxCatchAll xmlns="d5063a69-e4da-4234-9ab7-aa2279d446b1" xsi:nil="true"/>
  </documentManagement>
</p:properties>
</file>

<file path=customXml/itemProps1.xml><?xml version="1.0" encoding="utf-8"?>
<ds:datastoreItem xmlns:ds="http://schemas.openxmlformats.org/officeDocument/2006/customXml" ds:itemID="{19B078A2-1CF7-4563-8C90-4173601CF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3acf87-31f7-41b1-8158-a5f5a369d099"/>
    <ds:schemaRef ds:uri="d5063a69-e4da-4234-9ab7-aa2279d446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A46B80-3514-4830-80F9-559D41EE3D48}">
  <ds:schemaRefs>
    <ds:schemaRef ds:uri="http://schemas.microsoft.com/sharepoint/v3/contenttype/forms"/>
  </ds:schemaRefs>
</ds:datastoreItem>
</file>

<file path=customXml/itemProps3.xml><?xml version="1.0" encoding="utf-8"?>
<ds:datastoreItem xmlns:ds="http://schemas.openxmlformats.org/officeDocument/2006/customXml" ds:itemID="{A49E63A9-0DBE-4F92-8D7F-63F25177292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43acf87-31f7-41b1-8158-a5f5a369d099"/>
    <ds:schemaRef ds:uri="d5063a69-e4da-4234-9ab7-aa2279d446b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TM03457444[[fn=Basis]]</Template>
  <TotalTime>4702</TotalTime>
  <Words>892</Words>
  <Application>Microsoft Office PowerPoint</Application>
  <PresentationFormat>On-screen Show (4:3)</PresentationFormat>
  <Paragraphs>111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Century Gothic</vt:lpstr>
      <vt:lpstr>Comic Neue</vt:lpstr>
      <vt:lpstr>Corbel</vt:lpstr>
      <vt:lpstr>Georgia</vt:lpstr>
      <vt:lpstr>ReithSans</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Chloe Jukes</cp:lastModifiedBy>
  <cp:revision>240</cp:revision>
  <cp:lastPrinted>2023-03-09T08:12:41Z</cp:lastPrinted>
  <dcterms:created xsi:type="dcterms:W3CDTF">2015-01-05T19:54:00Z</dcterms:created>
  <dcterms:modified xsi:type="dcterms:W3CDTF">2023-07-21T12:09:29Z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0x0101001E4D10893E964C4F9642E8A123C7A80E</vt:lpwstr>
  </property>
  <property fmtid="{D5CDD505-2E9C-101B-9397-08002B2CF9AE}" pid="3" name="Order">
    <vt:r8>3485800</vt:r8>
  </property>
  <property fmtid="{D5CDD505-2E9C-101B-9397-08002B2CF9AE}" pid="4" name="MediaServiceImageTags">
    <vt:lpwstr/>
  </property>
</Properties>
</file>