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8" r:id="rId5"/>
    <p:sldId id="258" r:id="rId6"/>
    <p:sldId id="323" r:id="rId7"/>
    <p:sldId id="257" r:id="rId8"/>
    <p:sldId id="324" r:id="rId9"/>
    <p:sldId id="259" r:id="rId10"/>
    <p:sldId id="325" r:id="rId11"/>
    <p:sldId id="281" r:id="rId12"/>
    <p:sldId id="326" r:id="rId13"/>
    <p:sldId id="291" r:id="rId14"/>
    <p:sldId id="32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Brodrick" userId="d2cffe31-a6d8-4d30-bedf-92345e8f3454" providerId="ADAL" clId="{7C922523-6ADB-414C-ACBB-0DD069693899}"/>
    <pc:docChg chg="undo custSel modSld">
      <pc:chgData name="Rebecca Brodrick" userId="d2cffe31-a6d8-4d30-bedf-92345e8f3454" providerId="ADAL" clId="{7C922523-6ADB-414C-ACBB-0DD069693899}" dt="2024-01-31T11:05:19.117" v="3" actId="20577"/>
      <pc:docMkLst>
        <pc:docMk/>
      </pc:docMkLst>
      <pc:sldChg chg="modSp mod">
        <pc:chgData name="Rebecca Brodrick" userId="d2cffe31-a6d8-4d30-bedf-92345e8f3454" providerId="ADAL" clId="{7C922523-6ADB-414C-ACBB-0DD069693899}" dt="2024-01-31T11:05:19.117" v="3" actId="20577"/>
        <pc:sldMkLst>
          <pc:docMk/>
          <pc:sldMk cId="1134418830" sldId="257"/>
        </pc:sldMkLst>
        <pc:spChg chg="mod">
          <ac:chgData name="Rebecca Brodrick" userId="d2cffe31-a6d8-4d30-bedf-92345e8f3454" providerId="ADAL" clId="{7C922523-6ADB-414C-ACBB-0DD069693899}" dt="2024-01-31T11:05:19.117" v="3" actId="20577"/>
          <ac:spMkLst>
            <pc:docMk/>
            <pc:sldMk cId="1134418830" sldId="25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50"/>
          <a:stretch/>
        </p:blipFill>
        <p:spPr>
          <a:xfrm>
            <a:off x="4130" y="761968"/>
            <a:ext cx="12183299" cy="57435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Grammar Workout 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6 Spring 1 Week 2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71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Although its the school holidays, we still have a plethora of work to complete.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333" y="1808985"/>
            <a:ext cx="8752425" cy="397031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Spot a grammatical error. Explain it.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Write two synonyms of plethora.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Re-write with the main clause at the start.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Identify the adverb.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Replace the subordinating conjunction with an</a:t>
            </a:r>
            <a:br>
              <a:rPr lang="en-GB" sz="2400" dirty="0">
                <a:latin typeface="Century Gothic" panose="020B0502020202020204" pitchFamily="34" charset="0"/>
              </a:rPr>
            </a:br>
            <a:r>
              <a:rPr lang="en-GB" sz="2400" dirty="0">
                <a:latin typeface="Century Gothic" panose="020B0502020202020204" pitchFamily="34" charset="0"/>
              </a:rPr>
              <a:t>    alternate one.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Write an exclamation about how you’d feel.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987A3D8-3802-6E44-BDAB-8E029FE25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104" y="2142699"/>
            <a:ext cx="3328504" cy="1752463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66E6A31-37A7-0E47-99D7-66D47D8C780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445888">
            <a:off x="8945291" y="3964366"/>
            <a:ext cx="1434035" cy="18316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BB0633-9D60-FD4E-B551-0C558AA4F4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77689">
            <a:off x="8380570" y="2853449"/>
            <a:ext cx="105069" cy="215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28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>
                <a:solidFill>
                  <a:schemeClr val="tx1"/>
                </a:solidFill>
                <a:latin typeface="Century Gothic" panose="020B0502020202020204" pitchFamily="34" charset="0"/>
              </a:rPr>
              <a:t>Although its the school holidays, we still have a plethora of work to complete.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333" y="1808985"/>
            <a:ext cx="8752425" cy="397031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its </a:t>
            </a:r>
            <a:r>
              <a:rPr lang="en-GB" sz="2400" dirty="0">
                <a:latin typeface="Century Gothic" panose="020B0502020202020204" pitchFamily="34" charset="0"/>
                <a:sym typeface="Wingdings" panose="05000000000000000000" pitchFamily="2" charset="2"/>
              </a:rPr>
              <a:t> it’s = it is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Various possibilities: </a:t>
            </a:r>
            <a:r>
              <a:rPr lang="en-GB" sz="2400" dirty="0">
                <a:latin typeface="Century Gothic" panose="020B0502020202020204" pitchFamily="34" charset="0"/>
              </a:rPr>
              <a:t>lots of, abundance, plenty, excess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We still have a plethora of work to complete although</a:t>
            </a:r>
            <a:br>
              <a:rPr lang="en-GB" sz="2400" dirty="0">
                <a:latin typeface="Century Gothic" panose="020B0502020202020204" pitchFamily="34" charset="0"/>
              </a:rPr>
            </a:br>
            <a:r>
              <a:rPr lang="en-GB" sz="2400" dirty="0">
                <a:latin typeface="Century Gothic" panose="020B0502020202020204" pitchFamily="34" charset="0"/>
              </a:rPr>
              <a:t>     it’s the school holidays.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still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Various possibilities: 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Write an exclamation about how you’d feel.</a:t>
            </a:r>
          </a:p>
        </p:txBody>
      </p:sp>
    </p:spTree>
    <p:extLst>
      <p:ext uri="{BB962C8B-B14F-4D97-AF65-F5344CB8AC3E}">
        <p14:creationId xmlns:p14="http://schemas.microsoft.com/office/powerpoint/2010/main" val="213472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 Sunday evening, Marlon and </a:t>
            </a:r>
            <a:r>
              <a:rPr lang="en-GB" sz="28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Darcey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are playing in a semi final. I hope they win!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1531987"/>
            <a:ext cx="8582288" cy="452431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Identify the adverbial phrase.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Replace Marlon and </a:t>
            </a:r>
            <a:r>
              <a:rPr lang="en-GB" sz="2400" dirty="0" err="1">
                <a:latin typeface="Century Gothic" panose="020B0502020202020204" pitchFamily="34" charset="0"/>
              </a:rPr>
              <a:t>Darcey</a:t>
            </a:r>
            <a:r>
              <a:rPr lang="en-GB" sz="2400" dirty="0">
                <a:latin typeface="Century Gothic" panose="020B0502020202020204" pitchFamily="34" charset="0"/>
              </a:rPr>
              <a:t> with a pronoun.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Add a hyphen.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Identify part of the sentence in the present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entury Gothic" panose="020B0502020202020204" pitchFamily="34" charset="0"/>
              </a:rPr>
              <a:t>    progressive tense.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What punctuation mark could replace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entury Gothic" panose="020B0502020202020204" pitchFamily="34" charset="0"/>
              </a:rPr>
              <a:t>    the full stop?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Ask Marlon a question about the match.</a:t>
            </a:r>
            <a:endParaRPr lang="en-GB" sz="2400" dirty="0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2A2A51C6-EDA6-B844-89E4-37A9FCD85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317" y="2529635"/>
            <a:ext cx="4290291" cy="25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89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 Sunday evening, Marlon and </a:t>
            </a:r>
            <a:r>
              <a:rPr lang="en-GB" sz="28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Darcey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are playing in a semi final. I hope they win!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1808985"/>
            <a:ext cx="8582288" cy="397031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On Sunday evening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they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semi-final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are playing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dash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Various possibilities: </a:t>
            </a:r>
            <a:r>
              <a:rPr lang="en-GB" sz="2400" dirty="0">
                <a:latin typeface="Century Gothic" panose="020B0502020202020204" pitchFamily="34" charset="0"/>
              </a:rPr>
              <a:t>What time is the match? What </a:t>
            </a:r>
            <a:br>
              <a:rPr lang="en-GB" sz="2400" dirty="0">
                <a:latin typeface="Century Gothic" panose="020B0502020202020204" pitchFamily="34" charset="0"/>
              </a:rPr>
            </a:br>
            <a:r>
              <a:rPr lang="en-GB" sz="2400" dirty="0">
                <a:latin typeface="Century Gothic" panose="020B0502020202020204" pitchFamily="34" charset="0"/>
              </a:rPr>
              <a:t>    sport are you playing? Can I watch the game?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06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Every morning the sun rises to the east.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2037904"/>
            <a:ext cx="8082723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Add a missing comma.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Explain its use.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Identify the subject.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Identify the determiners.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Change the verb to an alternate one.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Is the sentence in the active or passive voice?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9" descr="A close up of graphics&#10;&#10;Description automatically generated">
            <a:extLst>
              <a:ext uri="{FF2B5EF4-FFF2-40B4-BE49-F238E27FC236}">
                <a16:creationId xmlns:a16="http://schemas.microsoft.com/office/drawing/2014/main" id="{16959A0B-BD69-4F45-9B90-4F1BE7F13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674" y="2288066"/>
            <a:ext cx="3995993" cy="291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Every morning the sun rises to the east.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2037904"/>
            <a:ext cx="8082723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Every morning,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After an adverbial phrase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the sun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every, the, the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Various possibilities: </a:t>
            </a:r>
            <a:r>
              <a:rPr lang="en-GB" sz="2400" dirty="0">
                <a:latin typeface="Century Gothic" panose="020B0502020202020204" pitchFamily="34" charset="0"/>
              </a:rPr>
              <a:t>sets, shines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Active voice: the subject is what does something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1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we arrived at the campsite we had to unpack our tent cooking appliances sleeping bag and walking boots.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1567093"/>
            <a:ext cx="8134996" cy="445410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Add three commas.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Explain the different use of the commas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Write we had with an apostrophe for omission.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Re-write the list using bullet points.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Is the word sleeping a noun or a verb in the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entury Gothic" panose="020B0502020202020204" pitchFamily="34" charset="0"/>
              </a:rPr>
              <a:t>    sentence?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Identify a prefix. Provide two other words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entury Gothic" panose="020B0502020202020204" pitchFamily="34" charset="0"/>
              </a:rPr>
              <a:t>    which use this prefix.</a:t>
            </a:r>
          </a:p>
        </p:txBody>
      </p:sp>
      <p:pic>
        <p:nvPicPr>
          <p:cNvPr id="3" name="Picture 2" descr="A picture containing computer, laptop, room&#10;&#10;Description automatically generated">
            <a:extLst>
              <a:ext uri="{FF2B5EF4-FFF2-40B4-BE49-F238E27FC236}">
                <a16:creationId xmlns:a16="http://schemas.microsoft.com/office/drawing/2014/main" id="{CEEA32B9-1D33-D942-B9E9-75B87A288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592" y="2286667"/>
            <a:ext cx="3978016" cy="306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9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we arrived at the campsite we had to unpack our tent cooking appliances sleeping bag and walking boots.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1531987"/>
            <a:ext cx="8134996" cy="452431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When we arrived,</a:t>
            </a:r>
            <a:br>
              <a:rPr lang="en-GB" sz="2400" dirty="0">
                <a:latin typeface="Century Gothic" panose="020B0502020202020204" pitchFamily="34" charset="0"/>
              </a:rPr>
            </a:br>
            <a:r>
              <a:rPr lang="en-GB" sz="2400" dirty="0">
                <a:latin typeface="Century Gothic" panose="020B0502020202020204" pitchFamily="34" charset="0"/>
              </a:rPr>
              <a:t>     unpack our tent, cooking appliances, sleeping…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First one </a:t>
            </a:r>
            <a:r>
              <a:rPr lang="en-GB" sz="2400" dirty="0">
                <a:latin typeface="Century Gothic" panose="020B0502020202020204" pitchFamily="34" charset="0"/>
                <a:sym typeface="Wingdings" panose="05000000000000000000" pitchFamily="2" charset="2"/>
              </a:rPr>
              <a:t> after an adverbial</a:t>
            </a:r>
            <a:br>
              <a:rPr lang="en-GB" sz="2400" dirty="0">
                <a:latin typeface="Century Gothic" panose="020B0502020202020204" pitchFamily="34" charset="0"/>
                <a:sym typeface="Wingdings" panose="05000000000000000000" pitchFamily="2" charset="2"/>
              </a:rPr>
            </a:br>
            <a:r>
              <a:rPr lang="en-GB" sz="2400" dirty="0">
                <a:latin typeface="Century Gothic" panose="020B0502020202020204" pitchFamily="34" charset="0"/>
                <a:sym typeface="Wingdings" panose="05000000000000000000" pitchFamily="2" charset="2"/>
              </a:rPr>
              <a:t>    Second and third  to separate items in a list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We’d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Modal on board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noun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un (undo, untie, unlock, </a:t>
            </a:r>
            <a:r>
              <a:rPr lang="en-GB" sz="2400" dirty="0" err="1">
                <a:latin typeface="Century Gothic" panose="020B0502020202020204" pitchFamily="34" charset="0"/>
              </a:rPr>
              <a:t>etc</a:t>
            </a:r>
            <a:r>
              <a:rPr lang="en-GB" sz="2400" dirty="0"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655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uncle has bought a new kitten (called Mittens) so it can keep him company.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333" y="1531987"/>
            <a:ext cx="8752425" cy="452431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Identity the parenthesis. 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Is the parenthesis a relative clause or an embedded </a:t>
            </a:r>
            <a:br>
              <a:rPr lang="en-GB" sz="2400" dirty="0">
                <a:latin typeface="Century Gothic" panose="020B0502020202020204" pitchFamily="34" charset="0"/>
              </a:rPr>
            </a:br>
            <a:r>
              <a:rPr lang="en-GB" sz="2400" dirty="0">
                <a:latin typeface="Century Gothic" panose="020B0502020202020204" pitchFamily="34" charset="0"/>
              </a:rPr>
              <a:t>    clause?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Add a relative clause about the uncle.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Does ‘him’ refer to the uncle or the kitten?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Identify the conjunction.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Explain how you know if it is co-ordinating or a </a:t>
            </a:r>
            <a:br>
              <a:rPr lang="en-GB" sz="2400" dirty="0">
                <a:latin typeface="Century Gothic" panose="020B0502020202020204" pitchFamily="34" charset="0"/>
              </a:rPr>
            </a:br>
            <a:r>
              <a:rPr lang="en-GB" sz="2400" dirty="0">
                <a:latin typeface="Century Gothic" panose="020B0502020202020204" pitchFamily="34" charset="0"/>
              </a:rPr>
              <a:t>    subordinating conjunction.</a:t>
            </a:r>
          </a:p>
        </p:txBody>
      </p:sp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35AB670-41E5-5545-BE3C-139207ED3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013" y="2143144"/>
            <a:ext cx="260985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uncle has bought a new kitten (called Mittens) so it can keep him company.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333" y="2085984"/>
            <a:ext cx="8752425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(called Mittens)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Embedded clause</a:t>
            </a:r>
            <a:br>
              <a:rPr lang="en-GB" sz="2400" dirty="0">
                <a:latin typeface="Century Gothic" panose="020B0502020202020204" pitchFamily="34" charset="0"/>
              </a:rPr>
            </a:br>
            <a:r>
              <a:rPr lang="en-GB" sz="2400" b="1" dirty="0">
                <a:latin typeface="Century Gothic" panose="020B0502020202020204" pitchFamily="34" charset="0"/>
              </a:rPr>
              <a:t>3. Various possibilities: </a:t>
            </a:r>
            <a:r>
              <a:rPr lang="en-GB" sz="2400" dirty="0">
                <a:latin typeface="Century Gothic" panose="020B0502020202020204" pitchFamily="34" charset="0"/>
              </a:rPr>
              <a:t>My uncle (who is called Pete) has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uncle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so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co-ordinating: it joins two main clauses together</a:t>
            </a:r>
          </a:p>
        </p:txBody>
      </p:sp>
    </p:spTree>
    <p:extLst>
      <p:ext uri="{BB962C8B-B14F-4D97-AF65-F5344CB8AC3E}">
        <p14:creationId xmlns:p14="http://schemas.microsoft.com/office/powerpoint/2010/main" val="107469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9B09D626B9A49A64220A6466AD5F0" ma:contentTypeVersion="15" ma:contentTypeDescription="Create a new document." ma:contentTypeScope="" ma:versionID="5a08d5ec492f10dd6b7e2dd1b2cfca6a">
  <xsd:schema xmlns:xsd="http://www.w3.org/2001/XMLSchema" xmlns:xs="http://www.w3.org/2001/XMLSchema" xmlns:p="http://schemas.microsoft.com/office/2006/metadata/properties" xmlns:ns2="4fd02fc4-5188-4326-a67b-9a9be966db07" xmlns:ns3="a35d4670-c1f0-4033-be53-ae7a4f4fecbd" targetNamespace="http://schemas.microsoft.com/office/2006/metadata/properties" ma:root="true" ma:fieldsID="b7f4f3c0aca2488905cbfc20b020c11d" ns2:_="" ns3:_="">
    <xsd:import namespace="4fd02fc4-5188-4326-a67b-9a9be966db07"/>
    <xsd:import namespace="a35d4670-c1f0-4033-be53-ae7a4f4fec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02fc4-5188-4326-a67b-9a9be966db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14d7b24-c812-4ab9-97de-b36a7f2967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5d4670-c1f0-4033-be53-ae7a4f4fe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f77ef10-ddf9-4076-9894-615c4ec80ec6}" ma:internalName="TaxCatchAll" ma:showField="CatchAllData" ma:web="a35d4670-c1f0-4033-be53-ae7a4f4fec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d02fc4-5188-4326-a67b-9a9be966db07">
      <Terms xmlns="http://schemas.microsoft.com/office/infopath/2007/PartnerControls"/>
    </lcf76f155ced4ddcb4097134ff3c332f>
    <TaxCatchAll xmlns="a35d4670-c1f0-4033-be53-ae7a4f4fecb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CA9AEC-EA03-4C86-8987-E184C7BC3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02fc4-5188-4326-a67b-9a9be966db07"/>
    <ds:schemaRef ds:uri="a35d4670-c1f0-4033-be53-ae7a4f4fe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6140D0-3751-424E-B923-586CB73540F5}">
  <ds:schemaRefs>
    <ds:schemaRef ds:uri="http://schemas.microsoft.com/office/2006/metadata/properties"/>
    <ds:schemaRef ds:uri="http://schemas.microsoft.com/office/infopath/2007/PartnerControls"/>
    <ds:schemaRef ds:uri="4fd02fc4-5188-4326-a67b-9a9be966db07"/>
    <ds:schemaRef ds:uri="a35d4670-c1f0-4033-be53-ae7a4f4fecbd"/>
  </ds:schemaRefs>
</ds:datastoreItem>
</file>

<file path=customXml/itemProps3.xml><?xml version="1.0" encoding="utf-8"?>
<ds:datastoreItem xmlns:ds="http://schemas.openxmlformats.org/officeDocument/2006/customXml" ds:itemID="{61C86CC8-15AB-4443-A529-5D27322FFF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Microsoft Office PowerPoint</Application>
  <PresentationFormat>Widescreen</PresentationFormat>
  <Paragraphs>176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Rebecca Brodrick</cp:lastModifiedBy>
  <cp:revision>197</cp:revision>
  <dcterms:created xsi:type="dcterms:W3CDTF">2018-03-29T14:43:08Z</dcterms:created>
  <dcterms:modified xsi:type="dcterms:W3CDTF">2024-01-31T11:05:21Z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0x010100B269B09D626B9A49A64220A6466AD5F0</vt:lpwstr>
  </property>
  <property fmtid="{D5CDD505-2E9C-101B-9397-08002B2CF9AE}" pid="3" name="MediaServiceImageTags">
    <vt:lpwstr/>
  </property>
</Properties>
</file>