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F0FC"/>
    <a:srgbClr val="B686DA"/>
    <a:srgbClr val="FE5E00"/>
    <a:srgbClr val="175A68"/>
    <a:srgbClr val="144856"/>
    <a:srgbClr val="FF00FF"/>
    <a:srgbClr val="F2A4E3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5862A-8C6B-4023-A87F-C36F2F98E77D}" v="19" dt="2023-07-13T09:52:34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833" autoAdjust="0"/>
  </p:normalViewPr>
  <p:slideViewPr>
    <p:cSldViewPr snapToGrid="0">
      <p:cViewPr>
        <p:scale>
          <a:sx n="53" d="100"/>
          <a:sy n="53" d="100"/>
        </p:scale>
        <p:origin x="760" y="-40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458411" y="2742202"/>
            <a:ext cx="2847721" cy="2229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25581" y="4668573"/>
            <a:ext cx="5785402" cy="60863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77378" y="1365037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136488" y="15531588"/>
            <a:ext cx="6361359" cy="61073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577743" y="11373183"/>
            <a:ext cx="2798979" cy="2430938"/>
          </a:xfrm>
          <a:prstGeom prst="blockArc">
            <a:avLst>
              <a:gd name="adj1" fmla="val 10649265"/>
              <a:gd name="adj2" fmla="val 1572"/>
              <a:gd name="adj3" fmla="val 2764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183259" y="13321983"/>
            <a:ext cx="5887895" cy="65516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29094" y="11197219"/>
            <a:ext cx="5986156" cy="622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1365" y="9297228"/>
            <a:ext cx="2844580" cy="222930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15838" y="7074830"/>
            <a:ext cx="2816739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77587" y="8953330"/>
            <a:ext cx="5909338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006077" y="6803012"/>
            <a:ext cx="5827821" cy="63675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25651" y="4899187"/>
            <a:ext cx="2763038" cy="2318125"/>
          </a:xfrm>
          <a:prstGeom prst="blockArc">
            <a:avLst>
              <a:gd name="adj1" fmla="val 10799998"/>
              <a:gd name="adj2" fmla="val 47343"/>
              <a:gd name="adj3" fmla="val 2584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3762267" y="4166351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3958621" y="4293453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3278500" y="6357776"/>
            <a:ext cx="1214980" cy="126448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465452" y="648559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3174594" y="10720446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3349855" y="10921229"/>
            <a:ext cx="849054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7977722" y="11494585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8147441" y="1172450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762984" y="14024913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938597" y="142302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3240779" y="2396615"/>
            <a:ext cx="938427" cy="73596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934614" y="1432169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1033649" y="14373479"/>
            <a:ext cx="701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202565" y="1176106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156036" y="11797277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3282990" y="10902673"/>
            <a:ext cx="982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3416740" y="10942863"/>
            <a:ext cx="75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3431217" y="653341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3443638" y="6571929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3921362" y="438754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3958621" y="446866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6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6655075" y="8591538"/>
            <a:ext cx="1214980" cy="118862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6829616" y="873420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6863826" y="879223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6780552" y="8805197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4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601897" y="15180099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752686" y="15346314"/>
            <a:ext cx="918417" cy="9708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47D14-6621-B142-8EB1-01BD03E6B204}"/>
              </a:ext>
            </a:extLst>
          </p:cNvPr>
          <p:cNvSpPr txBox="1"/>
          <p:nvPr/>
        </p:nvSpPr>
        <p:spPr>
          <a:xfrm>
            <a:off x="7782028" y="15599128"/>
            <a:ext cx="84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EYFS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FB5D5EC3-8860-4417-9244-3342AC264002}"/>
              </a:ext>
            </a:extLst>
          </p:cNvPr>
          <p:cNvSpPr/>
          <p:nvPr/>
        </p:nvSpPr>
        <p:spPr>
          <a:xfrm>
            <a:off x="1498020" y="459825"/>
            <a:ext cx="7710716" cy="7736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ea typeface="Segoe UI Black" panose="020B0A02040204020203" pitchFamily="34" charset="0"/>
              </a:rPr>
              <a:t>Wycliffe’s Geography Learning Journey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07B09AE-4953-4843-888E-3D0899ECEE62}"/>
              </a:ext>
            </a:extLst>
          </p:cNvPr>
          <p:cNvSpPr/>
          <p:nvPr/>
        </p:nvSpPr>
        <p:spPr>
          <a:xfrm>
            <a:off x="4015953" y="2442206"/>
            <a:ext cx="3961770" cy="59873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B2A82E8-B8B0-43ED-97FA-8D119E37D2C8}"/>
              </a:ext>
            </a:extLst>
          </p:cNvPr>
          <p:cNvSpPr/>
          <p:nvPr/>
        </p:nvSpPr>
        <p:spPr>
          <a:xfrm>
            <a:off x="4818501" y="15542586"/>
            <a:ext cx="2187944" cy="544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UNDERSTANDING THE WORLD</a:t>
            </a:r>
          </a:p>
        </p:txBody>
      </p:sp>
      <p:sp>
        <p:nvSpPr>
          <p:cNvPr id="119" name="Text Box 36">
            <a:extLst>
              <a:ext uri="{FF2B5EF4-FFF2-40B4-BE49-F238E27FC236}">
                <a16:creationId xmlns:a16="http://schemas.microsoft.com/office/drawing/2014/main" id="{DE5BC1CB-931F-481E-9284-49D5F7FD62D0}"/>
              </a:ext>
            </a:extLst>
          </p:cNvPr>
          <p:cNvSpPr txBox="1"/>
          <p:nvPr/>
        </p:nvSpPr>
        <p:spPr>
          <a:xfrm>
            <a:off x="739653" y="10809234"/>
            <a:ext cx="2221249" cy="732209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86610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makes the Earth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angry?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1" name="Text Box 36">
            <a:extLst>
              <a:ext uri="{FF2B5EF4-FFF2-40B4-BE49-F238E27FC236}">
                <a16:creationId xmlns:a16="http://schemas.microsoft.com/office/drawing/2014/main" id="{81892EDC-CBCD-458A-8775-D150193451A4}"/>
              </a:ext>
            </a:extLst>
          </p:cNvPr>
          <p:cNvSpPr txBox="1"/>
          <p:nvPr/>
        </p:nvSpPr>
        <p:spPr>
          <a:xfrm>
            <a:off x="4015952" y="13712226"/>
            <a:ext cx="1449330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6" name="Text Box 36">
            <a:extLst>
              <a:ext uri="{FF2B5EF4-FFF2-40B4-BE49-F238E27FC236}">
                <a16:creationId xmlns:a16="http://schemas.microsoft.com/office/drawing/2014/main" id="{EA1110AD-9F57-4803-8A36-6DB2B18E58D0}"/>
              </a:ext>
            </a:extLst>
          </p:cNvPr>
          <p:cNvSpPr txBox="1"/>
          <p:nvPr/>
        </p:nvSpPr>
        <p:spPr>
          <a:xfrm>
            <a:off x="5671634" y="11529377"/>
            <a:ext cx="1434418" cy="645390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343665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we like to be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solidFill>
                  <a:sysClr val="windowText" lastClr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beside the seaside?</a:t>
            </a: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0" name="Text Box 36">
            <a:extLst>
              <a:ext uri="{FF2B5EF4-FFF2-40B4-BE49-F238E27FC236}">
                <a16:creationId xmlns:a16="http://schemas.microsoft.com/office/drawing/2014/main" id="{29349BC7-8736-4E55-BDA3-6F5B2AE3FFDF}"/>
              </a:ext>
            </a:extLst>
          </p:cNvPr>
          <p:cNvSpPr txBox="1"/>
          <p:nvPr/>
        </p:nvSpPr>
        <p:spPr>
          <a:xfrm>
            <a:off x="5442789" y="6896508"/>
            <a:ext cx="2098660" cy="65277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is the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deadliest mountain-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Mount Everest or Ben Nevis?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4" name="Text Box 36">
            <a:extLst>
              <a:ext uri="{FF2B5EF4-FFF2-40B4-BE49-F238E27FC236}">
                <a16:creationId xmlns:a16="http://schemas.microsoft.com/office/drawing/2014/main" id="{1A61E05A-5A8D-4909-96FA-6A7FFCD975B3}"/>
              </a:ext>
            </a:extLst>
          </p:cNvPr>
          <p:cNvSpPr txBox="1"/>
          <p:nvPr/>
        </p:nvSpPr>
        <p:spPr>
          <a:xfrm>
            <a:off x="4051721" y="9350164"/>
            <a:ext cx="2679766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enough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everyone?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8" name="Text Box 36">
            <a:extLst>
              <a:ext uri="{FF2B5EF4-FFF2-40B4-BE49-F238E27FC236}">
                <a16:creationId xmlns:a16="http://schemas.microsoft.com/office/drawing/2014/main" id="{DAA2094F-AFE0-48E3-AE6E-C6341A6D7CC1}"/>
              </a:ext>
            </a:extLst>
          </p:cNvPr>
          <p:cNvSpPr txBox="1"/>
          <p:nvPr/>
        </p:nvSpPr>
        <p:spPr>
          <a:xfrm>
            <a:off x="5226852" y="3000432"/>
            <a:ext cx="1324020" cy="322817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spcAft>
                <a:spcPts val="800"/>
              </a:spcAft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impact has </a:t>
            </a:r>
          </a:p>
          <a:p>
            <a:pPr algn="ctr">
              <a:spcAft>
                <a:spcPts val="800"/>
              </a:spcAft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Salts Mill had on </a:t>
            </a:r>
          </a:p>
          <a:p>
            <a:pPr algn="ctr">
              <a:spcAft>
                <a:spcPts val="800"/>
              </a:spcAft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local area?</a:t>
            </a:r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Text Box 36">
            <a:extLst>
              <a:ext uri="{FF2B5EF4-FFF2-40B4-BE49-F238E27FC236}">
                <a16:creationId xmlns:a16="http://schemas.microsoft.com/office/drawing/2014/main" id="{FFF21E71-6487-4578-BBC5-B989463F6BF3}"/>
              </a:ext>
            </a:extLst>
          </p:cNvPr>
          <p:cNvSpPr txBox="1"/>
          <p:nvPr/>
        </p:nvSpPr>
        <p:spPr>
          <a:xfrm rot="20578912">
            <a:off x="8046645" y="5144475"/>
            <a:ext cx="1449330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630069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the matter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Capuchin?</a:t>
            </a:r>
            <a:endParaRPr lang="en-GB" sz="1400" dirty="0">
              <a:ln>
                <a:solidFill>
                  <a:schemeClr val="bg1"/>
                </a:solidFill>
              </a:ln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3C35413-D7A8-43C6-9D77-7316D9973024}"/>
              </a:ext>
            </a:extLst>
          </p:cNvPr>
          <p:cNvSpPr txBox="1"/>
          <p:nvPr/>
        </p:nvSpPr>
        <p:spPr>
          <a:xfrm>
            <a:off x="189745" y="12039617"/>
            <a:ext cx="2984849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latin typeface="Century Gothic" panose="020B0502020202020204" pitchFamily="34" charset="0"/>
              </a:rPr>
              <a:t>Year 1- Geography of local area, weather patterns and a comparison of Shipley with Tanzania.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4D126CA-5E45-4BA6-82BC-D9D7C9D3A6C8}"/>
              </a:ext>
            </a:extLst>
          </p:cNvPr>
          <p:cNvSpPr txBox="1"/>
          <p:nvPr/>
        </p:nvSpPr>
        <p:spPr>
          <a:xfrm>
            <a:off x="7456180" y="10633805"/>
            <a:ext cx="2184401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latin typeface="Century Gothic" panose="020B0502020202020204" pitchFamily="34" charset="0"/>
              </a:rPr>
              <a:t>Year 2 –Comparing UK </a:t>
            </a:r>
            <a:r>
              <a:rPr lang="en-GB" sz="1200" b="1" i="1" dirty="0" err="1">
                <a:latin typeface="Century Gothic" panose="020B0502020202020204" pitchFamily="34" charset="0"/>
              </a:rPr>
              <a:t>seasides</a:t>
            </a:r>
            <a:r>
              <a:rPr lang="en-GB" sz="1200" b="1" i="1" dirty="0">
                <a:latin typeface="Century Gothic" panose="020B0502020202020204" pitchFamily="34" charset="0"/>
              </a:rPr>
              <a:t> with Jamaica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6C336A7-6EBF-4C0C-B041-19524F7BA3CC}"/>
              </a:ext>
            </a:extLst>
          </p:cNvPr>
          <p:cNvSpPr txBox="1"/>
          <p:nvPr/>
        </p:nvSpPr>
        <p:spPr>
          <a:xfrm>
            <a:off x="1986762" y="8512406"/>
            <a:ext cx="1744294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latin typeface="Century Gothic" panose="020B0502020202020204" pitchFamily="34" charset="0"/>
              </a:rPr>
              <a:t>Year 3 – Natural disasters, Physical Geography including land use, natural resources and sustainability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A3380F28-BD8D-4EF5-BF8C-371633D1461B}"/>
              </a:ext>
            </a:extLst>
          </p:cNvPr>
          <p:cNvSpPr txBox="1"/>
          <p:nvPr/>
        </p:nvSpPr>
        <p:spPr>
          <a:xfrm>
            <a:off x="7541449" y="8164619"/>
            <a:ext cx="1884445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latin typeface="Century Gothic" panose="020B0502020202020204" pitchFamily="34" charset="0"/>
              </a:rPr>
              <a:t>Year 4 – Mountains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0D0C984-4062-430D-BB90-66F888E93426}"/>
              </a:ext>
            </a:extLst>
          </p:cNvPr>
          <p:cNvSpPr txBox="1"/>
          <p:nvPr/>
        </p:nvSpPr>
        <p:spPr>
          <a:xfrm>
            <a:off x="6761764" y="1667665"/>
            <a:ext cx="2682185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/>
              <a:t>Year 6- Rainforests and deforestation</a:t>
            </a:r>
            <a:endParaRPr lang="en-GB" sz="1200" b="1" i="1" dirty="0"/>
          </a:p>
        </p:txBody>
      </p:sp>
      <p:sp>
        <p:nvSpPr>
          <p:cNvPr id="79" name="Text Box 36">
            <a:extLst>
              <a:ext uri="{FF2B5EF4-FFF2-40B4-BE49-F238E27FC236}">
                <a16:creationId xmlns:a16="http://schemas.microsoft.com/office/drawing/2014/main" id="{3313770B-F17D-4ABD-B0B3-7188AA35FBFE}"/>
              </a:ext>
            </a:extLst>
          </p:cNvPr>
          <p:cNvSpPr txBox="1"/>
          <p:nvPr/>
        </p:nvSpPr>
        <p:spPr>
          <a:xfrm>
            <a:off x="2773718" y="16125282"/>
            <a:ext cx="1449330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A POLAR BEAR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 PENGUIN BE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752718FA-83F7-4B3F-87A9-EE861F4B59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12899" y="15010839"/>
            <a:ext cx="1336046" cy="12391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C3C35413-D7A8-43C6-9D77-7316D9973024}"/>
              </a:ext>
            </a:extLst>
          </p:cNvPr>
          <p:cNvSpPr txBox="1"/>
          <p:nvPr/>
        </p:nvSpPr>
        <p:spPr>
          <a:xfrm>
            <a:off x="4984023" y="16836457"/>
            <a:ext cx="2984849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latin typeface="Century Gothic" panose="020B0502020202020204" pitchFamily="34" charset="0"/>
              </a:rPr>
              <a:t>Reception </a:t>
            </a:r>
          </a:p>
        </p:txBody>
      </p:sp>
      <p:pic>
        <p:nvPicPr>
          <p:cNvPr id="92" name="Picture 9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1" y="166255"/>
            <a:ext cx="1454679" cy="1213316"/>
          </a:xfrm>
          <a:prstGeom prst="rect">
            <a:avLst/>
          </a:prstGeom>
        </p:spPr>
      </p:pic>
      <p:sp>
        <p:nvSpPr>
          <p:cNvPr id="87" name="Text Box 36">
            <a:extLst>
              <a:ext uri="{FF2B5EF4-FFF2-40B4-BE49-F238E27FC236}">
                <a16:creationId xmlns:a16="http://schemas.microsoft.com/office/drawing/2014/main" id="{CB61F7A5-2633-4666-88E2-C98AACCA5726}"/>
              </a:ext>
            </a:extLst>
          </p:cNvPr>
          <p:cNvSpPr txBox="1"/>
          <p:nvPr/>
        </p:nvSpPr>
        <p:spPr>
          <a:xfrm>
            <a:off x="2287502" y="13587673"/>
            <a:ext cx="1449330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live in</a:t>
            </a:r>
            <a:endParaRPr lang="en-GB" sz="1400" b="1" dirty="0">
              <a:ln w="9525" cap="flat" cmpd="sng" algn="ctr">
                <a:solidFill>
                  <a:schemeClr val="bg1"/>
                </a:solidFill>
                <a:prstDash val="solid"/>
                <a:round/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like this?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5DBF14-4A34-4E88-93EB-6CA5D2E308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502" y="12782493"/>
            <a:ext cx="1501444" cy="11056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8" name="Text Box 36">
            <a:extLst>
              <a:ext uri="{FF2B5EF4-FFF2-40B4-BE49-F238E27FC236}">
                <a16:creationId xmlns:a16="http://schemas.microsoft.com/office/drawing/2014/main" id="{B8436538-DB43-4E3A-8811-07959D7F65BE}"/>
              </a:ext>
            </a:extLst>
          </p:cNvPr>
          <p:cNvSpPr txBox="1"/>
          <p:nvPr/>
        </p:nvSpPr>
        <p:spPr>
          <a:xfrm>
            <a:off x="7065242" y="12984728"/>
            <a:ext cx="1634057" cy="153017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keep a</a:t>
            </a:r>
            <a:endParaRPr lang="en-GB" sz="3600" b="1" dirty="0">
              <a:ln w="9525" cap="flat" cmpd="sng" algn="ctr">
                <a:solidFill>
                  <a:schemeClr val="bg1"/>
                </a:solidFill>
                <a:prstDash val="solid"/>
                <a:round/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monkey as a pet in Shipley?</a:t>
            </a:r>
            <a:endParaRPr lang="en-GB" sz="36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4D5018-FB90-49C4-BE71-BD5B295AD3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2239" y="12791317"/>
            <a:ext cx="1555631" cy="12831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2508CA-3587-416D-BB2B-10992F48C8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49188" y="10514196"/>
            <a:ext cx="1500863" cy="11764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7DB6E7-C85B-4D11-887D-0A9EEC417B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9984" y="9921459"/>
            <a:ext cx="1700586" cy="1168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3AD34C-64BF-478D-ADAE-B1CBD2C685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4932" y="8472835"/>
            <a:ext cx="1507591" cy="11886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59C458-441B-49E0-A1D7-331F4657A3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0362" y="6079925"/>
            <a:ext cx="1681021" cy="11619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D598D3-3208-4521-B240-F72E876F9D0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04152" y="1538353"/>
            <a:ext cx="1827986" cy="14271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 Box 36">
            <a:extLst>
              <a:ext uri="{FF2B5EF4-FFF2-40B4-BE49-F238E27FC236}">
                <a16:creationId xmlns:a16="http://schemas.microsoft.com/office/drawing/2014/main" id="{4D13A4FE-443E-5736-6090-DC9B2D11FE1A}"/>
              </a:ext>
            </a:extLst>
          </p:cNvPr>
          <p:cNvSpPr txBox="1"/>
          <p:nvPr/>
        </p:nvSpPr>
        <p:spPr>
          <a:xfrm>
            <a:off x="230416" y="6339953"/>
            <a:ext cx="2679766" cy="587802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202911"/>
              </a:avLst>
            </a:prstTxWarp>
            <a:noAutofit/>
            <a:scene3d>
              <a:camera prst="orthographicFront"/>
              <a:lightRig rig="threePt" dir="t"/>
            </a:scene3d>
            <a:sp3d contourW="12700">
              <a:contourClr>
                <a:srgbClr val="7030A0"/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you like to live in 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chemeClr val="bg1"/>
                  </a:solidFill>
                  <a:prstDash val="solid"/>
                  <a:round/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like this and why?</a:t>
            </a:r>
            <a:endParaRPr lang="en-GB" sz="1400" dirty="0">
              <a:ln>
                <a:solidFill>
                  <a:schemeClr val="bg1"/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</a:ln>
                <a:solidFill>
                  <a:sysClr val="windowText" lastClr="000000"/>
                </a:solidFill>
                <a:effectLst>
                  <a:outerShdw blurRad="12700" dist="38100" dir="2700000" algn="tl">
                    <a:srgbClr val="7030A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arth-animated-globe-clipart-free-images - ALSC Blog">
            <a:extLst>
              <a:ext uri="{FF2B5EF4-FFF2-40B4-BE49-F238E27FC236}">
                <a16:creationId xmlns:a16="http://schemas.microsoft.com/office/drawing/2014/main" id="{31C3E2A1-DE15-29B9-D2E6-D009B5C84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04" y="5289451"/>
            <a:ext cx="1354378" cy="142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dopt a Capuchin Monkey | Symbolic Adoptions from WWF">
            <a:extLst>
              <a:ext uri="{FF2B5EF4-FFF2-40B4-BE49-F238E27FC236}">
                <a16:creationId xmlns:a16="http://schemas.microsoft.com/office/drawing/2014/main" id="{191BA7C0-BFC6-CBB5-3F7E-F85E7BC31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2165">
            <a:off x="7770591" y="4310265"/>
            <a:ext cx="1461574" cy="9726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5351</TotalTime>
  <Words>196</Words>
  <Application>Microsoft Office PowerPoint</Application>
  <PresentationFormat>Custom</PresentationFormat>
  <Paragraphs>78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Rebecca Brodrick</cp:lastModifiedBy>
  <cp:revision>305</cp:revision>
  <cp:lastPrinted>2018-09-02T17:44:52Z</cp:lastPrinted>
  <dcterms:created xsi:type="dcterms:W3CDTF">2018-02-08T08:28:53Z</dcterms:created>
  <dcterms:modified xsi:type="dcterms:W3CDTF">2024-05-20T12:38:31Z</dcterms:modified>
</cp:coreProperties>
</file>