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sldIdLst>
    <p:sldId id="256" r:id="rId5"/>
    <p:sldId id="257" r:id="rId6"/>
    <p:sldId id="258" r:id="rId7"/>
    <p:sldId id="261" r:id="rId8"/>
    <p:sldId id="262" r:id="rId9"/>
    <p:sldId id="259" r:id="rId10"/>
    <p:sldId id="260" r:id="rId11"/>
    <p:sldId id="263" r:id="rId12"/>
    <p:sldId id="264" r:id="rId13"/>
    <p:sldId id="265" r:id="rId14"/>
    <p:sldId id="266" r:id="rId15"/>
    <p:sldId id="267" r:id="rId16"/>
    <p:sldId id="268" r:id="rId17"/>
    <p:sldId id="269" r:id="rId18"/>
    <p:sldId id="270" r:id="rId19"/>
    <p:sldId id="271" r:id="rId20"/>
    <p:sldId id="272" r:id="rId21"/>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93A4D9D-718F-4B19-B449-188C43EFBCA8}" v="47" dt="2024-10-08T09:04:21.31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10/9/2024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10/9/2024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10/9/2024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10/9/2024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E970F2-D403-7BB3-EDEC-8F56B13DE61C}"/>
              </a:ext>
            </a:extLst>
          </p:cNvPr>
          <p:cNvSpPr>
            <a:spLocks noGrp="1"/>
          </p:cNvSpPr>
          <p:nvPr>
            <p:ph type="ctrTitle"/>
          </p:nvPr>
        </p:nvSpPr>
        <p:spPr>
          <a:xfrm>
            <a:off x="4974337" y="1265314"/>
            <a:ext cx="4299666" cy="3249131"/>
          </a:xfrm>
        </p:spPr>
        <p:txBody>
          <a:bodyPr>
            <a:normAutofit/>
          </a:bodyPr>
          <a:lstStyle/>
          <a:p>
            <a:pPr algn="l"/>
            <a:r>
              <a:rPr lang="en-US" dirty="0"/>
              <a:t>Spelling Workshop</a:t>
            </a:r>
            <a:endParaRPr lang="en-GB"/>
          </a:p>
        </p:txBody>
      </p:sp>
      <p:sp>
        <p:nvSpPr>
          <p:cNvPr id="3" name="Subtitle 2">
            <a:extLst>
              <a:ext uri="{FF2B5EF4-FFF2-40B4-BE49-F238E27FC236}">
                <a16:creationId xmlns:a16="http://schemas.microsoft.com/office/drawing/2014/main" id="{BBEAAABF-92C6-45EA-8937-29DF4B36C8E4}"/>
              </a:ext>
            </a:extLst>
          </p:cNvPr>
          <p:cNvSpPr>
            <a:spLocks noGrp="1"/>
          </p:cNvSpPr>
          <p:nvPr>
            <p:ph type="subTitle" idx="1"/>
          </p:nvPr>
        </p:nvSpPr>
        <p:spPr>
          <a:xfrm>
            <a:off x="4974336" y="4514446"/>
            <a:ext cx="4299666" cy="871042"/>
          </a:xfrm>
        </p:spPr>
        <p:txBody>
          <a:bodyPr>
            <a:normAutofit/>
          </a:bodyPr>
          <a:lstStyle/>
          <a:p>
            <a:pPr algn="l"/>
            <a:r>
              <a:rPr lang="en-US" dirty="0"/>
              <a:t>Tuesday 8</a:t>
            </a:r>
            <a:r>
              <a:rPr lang="en-US" baseline="30000" dirty="0"/>
              <a:t>th</a:t>
            </a:r>
            <a:r>
              <a:rPr lang="en-US" dirty="0"/>
              <a:t> October 2024</a:t>
            </a:r>
            <a:endParaRPr lang="en-GB"/>
          </a:p>
        </p:txBody>
      </p:sp>
      <p:sp>
        <p:nvSpPr>
          <p:cNvPr id="1031" name="Isosceles Triangle 1030">
            <a:extLst>
              <a:ext uri="{FF2B5EF4-FFF2-40B4-BE49-F238E27FC236}">
                <a16:creationId xmlns:a16="http://schemas.microsoft.com/office/drawing/2014/main" id="{5A7802B6-FF37-40CF-A7E2-6F2A0D9A9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174" y="1270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pic>
        <p:nvPicPr>
          <p:cNvPr id="1026" name="Picture 2" descr="Spelling Is Important - TeachingTimes">
            <a:extLst>
              <a:ext uri="{FF2B5EF4-FFF2-40B4-BE49-F238E27FC236}">
                <a16:creationId xmlns:a16="http://schemas.microsoft.com/office/drawing/2014/main" id="{44F2D93D-315E-351D-2431-EE9DDF99BBAA}"/>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845771" y="2087768"/>
            <a:ext cx="3765692" cy="3015554"/>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descr="Wycliffe CE Primary School Logo">
            <a:extLst>
              <a:ext uri="{FF2B5EF4-FFF2-40B4-BE49-F238E27FC236}">
                <a16:creationId xmlns:a16="http://schemas.microsoft.com/office/drawing/2014/main" id="{17DE22F8-9335-CA99-E724-7A8839BABBE0}"/>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542762" y="339265"/>
            <a:ext cx="1113615" cy="1113615"/>
          </a:xfrm>
          <a:prstGeom prst="rect">
            <a:avLst/>
          </a:prstGeom>
          <a:noFill/>
          <a:ln>
            <a:noFill/>
          </a:ln>
        </p:spPr>
      </p:pic>
    </p:spTree>
    <p:extLst>
      <p:ext uri="{BB962C8B-B14F-4D97-AF65-F5344CB8AC3E}">
        <p14:creationId xmlns:p14="http://schemas.microsoft.com/office/powerpoint/2010/main" val="11784237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03E8462A-FEBA-4848-81CC-3F8DA3E47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8" name="Group 27">
            <a:extLst>
              <a:ext uri="{FF2B5EF4-FFF2-40B4-BE49-F238E27FC236}">
                <a16:creationId xmlns:a16="http://schemas.microsoft.com/office/drawing/2014/main" id="{2109F83F-40FE-4DB3-84CC-09FB3340D0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29" name="Straight Connector 28">
              <a:extLst>
                <a:ext uri="{FF2B5EF4-FFF2-40B4-BE49-F238E27FC236}">
                  <a16:creationId xmlns:a16="http://schemas.microsoft.com/office/drawing/2014/main" id="{1DE492D7-C3C3-48FF-80C8-37021EA026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30" name="Rectangle 23">
              <a:extLst>
                <a:ext uri="{FF2B5EF4-FFF2-40B4-BE49-F238E27FC236}">
                  <a16:creationId xmlns:a16="http://schemas.microsoft.com/office/drawing/2014/main" id="{0B30FF97-2E9A-490A-AED2-90BA2E0EC1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31" name="Rectangle 25">
              <a:extLst>
                <a:ext uri="{FF2B5EF4-FFF2-40B4-BE49-F238E27FC236}">
                  <a16:creationId xmlns:a16="http://schemas.microsoft.com/office/drawing/2014/main" id="{B6D53C7D-A312-47B6-A66A-230A19CFAC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32" name="Isosceles Triangle 31">
              <a:extLst>
                <a:ext uri="{FF2B5EF4-FFF2-40B4-BE49-F238E27FC236}">
                  <a16:creationId xmlns:a16="http://schemas.microsoft.com/office/drawing/2014/main" id="{9329D58C-0D2E-4A2B-AD6A-9CEE506784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33" name="Rectangle 27">
              <a:extLst>
                <a:ext uri="{FF2B5EF4-FFF2-40B4-BE49-F238E27FC236}">
                  <a16:creationId xmlns:a16="http://schemas.microsoft.com/office/drawing/2014/main" id="{9D446EDE-C690-4461-8BF2-7634808FC8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34" name="Rectangle 28">
              <a:extLst>
                <a:ext uri="{FF2B5EF4-FFF2-40B4-BE49-F238E27FC236}">
                  <a16:creationId xmlns:a16="http://schemas.microsoft.com/office/drawing/2014/main" id="{323F3D34-6531-4AD7-A8C6-195A0902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35" name="Rectangle 29">
              <a:extLst>
                <a:ext uri="{FF2B5EF4-FFF2-40B4-BE49-F238E27FC236}">
                  <a16:creationId xmlns:a16="http://schemas.microsoft.com/office/drawing/2014/main" id="{B9B0AE3F-2350-435F-A9B0-C310BF876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36" name="Isosceles Triangle 35">
              <a:extLst>
                <a:ext uri="{FF2B5EF4-FFF2-40B4-BE49-F238E27FC236}">
                  <a16:creationId xmlns:a16="http://schemas.microsoft.com/office/drawing/2014/main" id="{4EFA655C-9E50-4C14-A89E-AD7B648E4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37" name="Isosceles Triangle 36">
              <a:extLst>
                <a:ext uri="{FF2B5EF4-FFF2-40B4-BE49-F238E27FC236}">
                  <a16:creationId xmlns:a16="http://schemas.microsoft.com/office/drawing/2014/main" id="{3E843863-7D25-4C01-9A17-E817CB6D99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grpSp>
      <p:sp>
        <p:nvSpPr>
          <p:cNvPr id="39" name="Rectangle 38">
            <a:extLst>
              <a:ext uri="{FF2B5EF4-FFF2-40B4-BE49-F238E27FC236}">
                <a16:creationId xmlns:a16="http://schemas.microsoft.com/office/drawing/2014/main" id="{7941F9B1-B01B-4A84-89D9-B169AEB4E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7FAA5F02-6951-CE52-477F-D4372892775E}"/>
              </a:ext>
            </a:extLst>
          </p:cNvPr>
          <p:cNvPicPr>
            <a:picLocks noChangeAspect="1"/>
          </p:cNvPicPr>
          <p:nvPr/>
        </p:nvPicPr>
        <p:blipFill>
          <a:blip r:embed="rId2"/>
          <a:stretch>
            <a:fillRect/>
          </a:stretch>
        </p:blipFill>
        <p:spPr>
          <a:xfrm>
            <a:off x="1126309" y="1550774"/>
            <a:ext cx="9941259" cy="3752825"/>
          </a:xfrm>
          <a:prstGeom prst="rect">
            <a:avLst/>
          </a:prstGeom>
        </p:spPr>
      </p:pic>
    </p:spTree>
    <p:extLst>
      <p:ext uri="{BB962C8B-B14F-4D97-AF65-F5344CB8AC3E}">
        <p14:creationId xmlns:p14="http://schemas.microsoft.com/office/powerpoint/2010/main" val="11503970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 name="Rectangle 43">
            <a:extLst>
              <a:ext uri="{FF2B5EF4-FFF2-40B4-BE49-F238E27FC236}">
                <a16:creationId xmlns:a16="http://schemas.microsoft.com/office/drawing/2014/main" id="{03E8462A-FEBA-4848-81CC-3F8DA3E47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6" name="Group 45">
            <a:extLst>
              <a:ext uri="{FF2B5EF4-FFF2-40B4-BE49-F238E27FC236}">
                <a16:creationId xmlns:a16="http://schemas.microsoft.com/office/drawing/2014/main" id="{2109F83F-40FE-4DB3-84CC-09FB3340D0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47" name="Straight Connector 46">
              <a:extLst>
                <a:ext uri="{FF2B5EF4-FFF2-40B4-BE49-F238E27FC236}">
                  <a16:creationId xmlns:a16="http://schemas.microsoft.com/office/drawing/2014/main" id="{1DE492D7-C3C3-48FF-80C8-37021EA026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48" name="Rectangle 23">
              <a:extLst>
                <a:ext uri="{FF2B5EF4-FFF2-40B4-BE49-F238E27FC236}">
                  <a16:creationId xmlns:a16="http://schemas.microsoft.com/office/drawing/2014/main" id="{0B30FF97-2E9A-490A-AED2-90BA2E0EC1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49" name="Rectangle 25">
              <a:extLst>
                <a:ext uri="{FF2B5EF4-FFF2-40B4-BE49-F238E27FC236}">
                  <a16:creationId xmlns:a16="http://schemas.microsoft.com/office/drawing/2014/main" id="{B6D53C7D-A312-47B6-A66A-230A19CFAC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50" name="Isosceles Triangle 49">
              <a:extLst>
                <a:ext uri="{FF2B5EF4-FFF2-40B4-BE49-F238E27FC236}">
                  <a16:creationId xmlns:a16="http://schemas.microsoft.com/office/drawing/2014/main" id="{9329D58C-0D2E-4A2B-AD6A-9CEE506784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51" name="Rectangle 27">
              <a:extLst>
                <a:ext uri="{FF2B5EF4-FFF2-40B4-BE49-F238E27FC236}">
                  <a16:creationId xmlns:a16="http://schemas.microsoft.com/office/drawing/2014/main" id="{9D446EDE-C690-4461-8BF2-7634808FC8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52" name="Rectangle 28">
              <a:extLst>
                <a:ext uri="{FF2B5EF4-FFF2-40B4-BE49-F238E27FC236}">
                  <a16:creationId xmlns:a16="http://schemas.microsoft.com/office/drawing/2014/main" id="{323F3D34-6531-4AD7-A8C6-195A0902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53" name="Rectangle 29">
              <a:extLst>
                <a:ext uri="{FF2B5EF4-FFF2-40B4-BE49-F238E27FC236}">
                  <a16:creationId xmlns:a16="http://schemas.microsoft.com/office/drawing/2014/main" id="{B9B0AE3F-2350-435F-A9B0-C310BF876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54" name="Isosceles Triangle 53">
              <a:extLst>
                <a:ext uri="{FF2B5EF4-FFF2-40B4-BE49-F238E27FC236}">
                  <a16:creationId xmlns:a16="http://schemas.microsoft.com/office/drawing/2014/main" id="{4EFA655C-9E50-4C14-A89E-AD7B648E4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55" name="Isosceles Triangle 54">
              <a:extLst>
                <a:ext uri="{FF2B5EF4-FFF2-40B4-BE49-F238E27FC236}">
                  <a16:creationId xmlns:a16="http://schemas.microsoft.com/office/drawing/2014/main" id="{3E843863-7D25-4C01-9A17-E817CB6D99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grpSp>
      <p:sp>
        <p:nvSpPr>
          <p:cNvPr id="57" name="Rectangle 56">
            <a:extLst>
              <a:ext uri="{FF2B5EF4-FFF2-40B4-BE49-F238E27FC236}">
                <a16:creationId xmlns:a16="http://schemas.microsoft.com/office/drawing/2014/main" id="{7941F9B1-B01B-4A84-89D9-B169AEB4E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B3E5FE94-0F24-7A88-3307-8C27DA8B20DE}"/>
              </a:ext>
            </a:extLst>
          </p:cNvPr>
          <p:cNvPicPr>
            <a:picLocks noChangeAspect="1"/>
          </p:cNvPicPr>
          <p:nvPr/>
        </p:nvPicPr>
        <p:blipFill>
          <a:blip r:embed="rId2"/>
          <a:stretch>
            <a:fillRect/>
          </a:stretch>
        </p:blipFill>
        <p:spPr>
          <a:xfrm>
            <a:off x="1126309" y="1240110"/>
            <a:ext cx="9941259" cy="4374153"/>
          </a:xfrm>
          <a:prstGeom prst="rect">
            <a:avLst/>
          </a:prstGeom>
        </p:spPr>
      </p:pic>
    </p:spTree>
    <p:extLst>
      <p:ext uri="{BB962C8B-B14F-4D97-AF65-F5344CB8AC3E}">
        <p14:creationId xmlns:p14="http://schemas.microsoft.com/office/powerpoint/2010/main" val="25128259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 name="Rectangle 43">
            <a:extLst>
              <a:ext uri="{FF2B5EF4-FFF2-40B4-BE49-F238E27FC236}">
                <a16:creationId xmlns:a16="http://schemas.microsoft.com/office/drawing/2014/main" id="{03E8462A-FEBA-4848-81CC-3F8DA3E47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6" name="Group 45">
            <a:extLst>
              <a:ext uri="{FF2B5EF4-FFF2-40B4-BE49-F238E27FC236}">
                <a16:creationId xmlns:a16="http://schemas.microsoft.com/office/drawing/2014/main" id="{2109F83F-40FE-4DB3-84CC-09FB3340D0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47" name="Straight Connector 46">
              <a:extLst>
                <a:ext uri="{FF2B5EF4-FFF2-40B4-BE49-F238E27FC236}">
                  <a16:creationId xmlns:a16="http://schemas.microsoft.com/office/drawing/2014/main" id="{1DE492D7-C3C3-48FF-80C8-37021EA026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48" name="Rectangle 23">
              <a:extLst>
                <a:ext uri="{FF2B5EF4-FFF2-40B4-BE49-F238E27FC236}">
                  <a16:creationId xmlns:a16="http://schemas.microsoft.com/office/drawing/2014/main" id="{0B30FF97-2E9A-490A-AED2-90BA2E0EC1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49" name="Rectangle 25">
              <a:extLst>
                <a:ext uri="{FF2B5EF4-FFF2-40B4-BE49-F238E27FC236}">
                  <a16:creationId xmlns:a16="http://schemas.microsoft.com/office/drawing/2014/main" id="{B6D53C7D-A312-47B6-A66A-230A19CFAC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50" name="Isosceles Triangle 49">
              <a:extLst>
                <a:ext uri="{FF2B5EF4-FFF2-40B4-BE49-F238E27FC236}">
                  <a16:creationId xmlns:a16="http://schemas.microsoft.com/office/drawing/2014/main" id="{9329D58C-0D2E-4A2B-AD6A-9CEE506784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51" name="Rectangle 27">
              <a:extLst>
                <a:ext uri="{FF2B5EF4-FFF2-40B4-BE49-F238E27FC236}">
                  <a16:creationId xmlns:a16="http://schemas.microsoft.com/office/drawing/2014/main" id="{9D446EDE-C690-4461-8BF2-7634808FC8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52" name="Rectangle 28">
              <a:extLst>
                <a:ext uri="{FF2B5EF4-FFF2-40B4-BE49-F238E27FC236}">
                  <a16:creationId xmlns:a16="http://schemas.microsoft.com/office/drawing/2014/main" id="{323F3D34-6531-4AD7-A8C6-195A0902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53" name="Rectangle 29">
              <a:extLst>
                <a:ext uri="{FF2B5EF4-FFF2-40B4-BE49-F238E27FC236}">
                  <a16:creationId xmlns:a16="http://schemas.microsoft.com/office/drawing/2014/main" id="{B9B0AE3F-2350-435F-A9B0-C310BF876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54" name="Isosceles Triangle 53">
              <a:extLst>
                <a:ext uri="{FF2B5EF4-FFF2-40B4-BE49-F238E27FC236}">
                  <a16:creationId xmlns:a16="http://schemas.microsoft.com/office/drawing/2014/main" id="{4EFA655C-9E50-4C14-A89E-AD7B648E4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55" name="Isosceles Triangle 54">
              <a:extLst>
                <a:ext uri="{FF2B5EF4-FFF2-40B4-BE49-F238E27FC236}">
                  <a16:creationId xmlns:a16="http://schemas.microsoft.com/office/drawing/2014/main" id="{3E843863-7D25-4C01-9A17-E817CB6D99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grpSp>
      <p:sp>
        <p:nvSpPr>
          <p:cNvPr id="57" name="Rectangle 56">
            <a:extLst>
              <a:ext uri="{FF2B5EF4-FFF2-40B4-BE49-F238E27FC236}">
                <a16:creationId xmlns:a16="http://schemas.microsoft.com/office/drawing/2014/main" id="{7941F9B1-B01B-4A84-89D9-B169AEB4E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9DBBE2C4-3967-0ED4-AADA-377E34B58092}"/>
              </a:ext>
            </a:extLst>
          </p:cNvPr>
          <p:cNvPicPr>
            <a:picLocks noChangeAspect="1"/>
          </p:cNvPicPr>
          <p:nvPr/>
        </p:nvPicPr>
        <p:blipFill>
          <a:blip r:embed="rId2"/>
          <a:stretch>
            <a:fillRect/>
          </a:stretch>
        </p:blipFill>
        <p:spPr>
          <a:xfrm>
            <a:off x="554103" y="1612953"/>
            <a:ext cx="11080746" cy="3253687"/>
          </a:xfrm>
          <a:prstGeom prst="rect">
            <a:avLst/>
          </a:prstGeom>
        </p:spPr>
      </p:pic>
    </p:spTree>
    <p:extLst>
      <p:ext uri="{BB962C8B-B14F-4D97-AF65-F5344CB8AC3E}">
        <p14:creationId xmlns:p14="http://schemas.microsoft.com/office/powerpoint/2010/main" val="27626095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 name="Rectangle 61">
            <a:extLst>
              <a:ext uri="{FF2B5EF4-FFF2-40B4-BE49-F238E27FC236}">
                <a16:creationId xmlns:a16="http://schemas.microsoft.com/office/drawing/2014/main" id="{03E8462A-FEBA-4848-81CC-3F8DA3E47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4" name="Group 63">
            <a:extLst>
              <a:ext uri="{FF2B5EF4-FFF2-40B4-BE49-F238E27FC236}">
                <a16:creationId xmlns:a16="http://schemas.microsoft.com/office/drawing/2014/main" id="{2109F83F-40FE-4DB3-84CC-09FB3340D0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65" name="Straight Connector 64">
              <a:extLst>
                <a:ext uri="{FF2B5EF4-FFF2-40B4-BE49-F238E27FC236}">
                  <a16:creationId xmlns:a16="http://schemas.microsoft.com/office/drawing/2014/main" id="{1DE492D7-C3C3-48FF-80C8-37021EA026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66" name="Rectangle 23">
              <a:extLst>
                <a:ext uri="{FF2B5EF4-FFF2-40B4-BE49-F238E27FC236}">
                  <a16:creationId xmlns:a16="http://schemas.microsoft.com/office/drawing/2014/main" id="{0B30FF97-2E9A-490A-AED2-90BA2E0EC1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67" name="Rectangle 25">
              <a:extLst>
                <a:ext uri="{FF2B5EF4-FFF2-40B4-BE49-F238E27FC236}">
                  <a16:creationId xmlns:a16="http://schemas.microsoft.com/office/drawing/2014/main" id="{B6D53C7D-A312-47B6-A66A-230A19CFAC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68" name="Isosceles Triangle 67">
              <a:extLst>
                <a:ext uri="{FF2B5EF4-FFF2-40B4-BE49-F238E27FC236}">
                  <a16:creationId xmlns:a16="http://schemas.microsoft.com/office/drawing/2014/main" id="{9329D58C-0D2E-4A2B-AD6A-9CEE506784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69" name="Rectangle 27">
              <a:extLst>
                <a:ext uri="{FF2B5EF4-FFF2-40B4-BE49-F238E27FC236}">
                  <a16:creationId xmlns:a16="http://schemas.microsoft.com/office/drawing/2014/main" id="{9D446EDE-C690-4461-8BF2-7634808FC8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70" name="Rectangle 28">
              <a:extLst>
                <a:ext uri="{FF2B5EF4-FFF2-40B4-BE49-F238E27FC236}">
                  <a16:creationId xmlns:a16="http://schemas.microsoft.com/office/drawing/2014/main" id="{323F3D34-6531-4AD7-A8C6-195A0902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71" name="Rectangle 29">
              <a:extLst>
                <a:ext uri="{FF2B5EF4-FFF2-40B4-BE49-F238E27FC236}">
                  <a16:creationId xmlns:a16="http://schemas.microsoft.com/office/drawing/2014/main" id="{B9B0AE3F-2350-435F-A9B0-C310BF876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72" name="Isosceles Triangle 71">
              <a:extLst>
                <a:ext uri="{FF2B5EF4-FFF2-40B4-BE49-F238E27FC236}">
                  <a16:creationId xmlns:a16="http://schemas.microsoft.com/office/drawing/2014/main" id="{4EFA655C-9E50-4C14-A89E-AD7B648E4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73" name="Isosceles Triangle 72">
              <a:extLst>
                <a:ext uri="{FF2B5EF4-FFF2-40B4-BE49-F238E27FC236}">
                  <a16:creationId xmlns:a16="http://schemas.microsoft.com/office/drawing/2014/main" id="{3E843863-7D25-4C01-9A17-E817CB6D99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grpSp>
      <p:sp>
        <p:nvSpPr>
          <p:cNvPr id="75" name="Rectangle 74">
            <a:extLst>
              <a:ext uri="{FF2B5EF4-FFF2-40B4-BE49-F238E27FC236}">
                <a16:creationId xmlns:a16="http://schemas.microsoft.com/office/drawing/2014/main" id="{7941F9B1-B01B-4A84-89D9-B169AEB4E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28394FE8-0564-08A4-CF6C-649CEA39A7A7}"/>
              </a:ext>
            </a:extLst>
          </p:cNvPr>
          <p:cNvPicPr>
            <a:picLocks noChangeAspect="1"/>
          </p:cNvPicPr>
          <p:nvPr/>
        </p:nvPicPr>
        <p:blipFill>
          <a:blip r:embed="rId2"/>
          <a:stretch>
            <a:fillRect/>
          </a:stretch>
        </p:blipFill>
        <p:spPr>
          <a:xfrm>
            <a:off x="551413" y="1487360"/>
            <a:ext cx="11185186" cy="3663147"/>
          </a:xfrm>
          <a:prstGeom prst="rect">
            <a:avLst/>
          </a:prstGeom>
        </p:spPr>
      </p:pic>
    </p:spTree>
    <p:extLst>
      <p:ext uri="{BB962C8B-B14F-4D97-AF65-F5344CB8AC3E}">
        <p14:creationId xmlns:p14="http://schemas.microsoft.com/office/powerpoint/2010/main" val="36734461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 name="Rectangle 61">
            <a:extLst>
              <a:ext uri="{FF2B5EF4-FFF2-40B4-BE49-F238E27FC236}">
                <a16:creationId xmlns:a16="http://schemas.microsoft.com/office/drawing/2014/main" id="{03E8462A-FEBA-4848-81CC-3F8DA3E47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4" name="Group 63">
            <a:extLst>
              <a:ext uri="{FF2B5EF4-FFF2-40B4-BE49-F238E27FC236}">
                <a16:creationId xmlns:a16="http://schemas.microsoft.com/office/drawing/2014/main" id="{2109F83F-40FE-4DB3-84CC-09FB3340D0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65" name="Straight Connector 64">
              <a:extLst>
                <a:ext uri="{FF2B5EF4-FFF2-40B4-BE49-F238E27FC236}">
                  <a16:creationId xmlns:a16="http://schemas.microsoft.com/office/drawing/2014/main" id="{1DE492D7-C3C3-48FF-80C8-37021EA026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66" name="Rectangle 23">
              <a:extLst>
                <a:ext uri="{FF2B5EF4-FFF2-40B4-BE49-F238E27FC236}">
                  <a16:creationId xmlns:a16="http://schemas.microsoft.com/office/drawing/2014/main" id="{0B30FF97-2E9A-490A-AED2-90BA2E0EC1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67" name="Rectangle 25">
              <a:extLst>
                <a:ext uri="{FF2B5EF4-FFF2-40B4-BE49-F238E27FC236}">
                  <a16:creationId xmlns:a16="http://schemas.microsoft.com/office/drawing/2014/main" id="{B6D53C7D-A312-47B6-A66A-230A19CFAC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68" name="Isosceles Triangle 67">
              <a:extLst>
                <a:ext uri="{FF2B5EF4-FFF2-40B4-BE49-F238E27FC236}">
                  <a16:creationId xmlns:a16="http://schemas.microsoft.com/office/drawing/2014/main" id="{9329D58C-0D2E-4A2B-AD6A-9CEE506784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69" name="Rectangle 27">
              <a:extLst>
                <a:ext uri="{FF2B5EF4-FFF2-40B4-BE49-F238E27FC236}">
                  <a16:creationId xmlns:a16="http://schemas.microsoft.com/office/drawing/2014/main" id="{9D446EDE-C690-4461-8BF2-7634808FC8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70" name="Rectangle 28">
              <a:extLst>
                <a:ext uri="{FF2B5EF4-FFF2-40B4-BE49-F238E27FC236}">
                  <a16:creationId xmlns:a16="http://schemas.microsoft.com/office/drawing/2014/main" id="{323F3D34-6531-4AD7-A8C6-195A0902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71" name="Rectangle 29">
              <a:extLst>
                <a:ext uri="{FF2B5EF4-FFF2-40B4-BE49-F238E27FC236}">
                  <a16:creationId xmlns:a16="http://schemas.microsoft.com/office/drawing/2014/main" id="{B9B0AE3F-2350-435F-A9B0-C310BF876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72" name="Isosceles Triangle 71">
              <a:extLst>
                <a:ext uri="{FF2B5EF4-FFF2-40B4-BE49-F238E27FC236}">
                  <a16:creationId xmlns:a16="http://schemas.microsoft.com/office/drawing/2014/main" id="{4EFA655C-9E50-4C14-A89E-AD7B648E4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73" name="Isosceles Triangle 72">
              <a:extLst>
                <a:ext uri="{FF2B5EF4-FFF2-40B4-BE49-F238E27FC236}">
                  <a16:creationId xmlns:a16="http://schemas.microsoft.com/office/drawing/2014/main" id="{3E843863-7D25-4C01-9A17-E817CB6D99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grpSp>
      <p:sp>
        <p:nvSpPr>
          <p:cNvPr id="75" name="Rectangle 74">
            <a:extLst>
              <a:ext uri="{FF2B5EF4-FFF2-40B4-BE49-F238E27FC236}">
                <a16:creationId xmlns:a16="http://schemas.microsoft.com/office/drawing/2014/main" id="{7941F9B1-B01B-4A84-89D9-B169AEB4E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76B90373-5083-C10C-83BE-9A36094D43C4}"/>
              </a:ext>
            </a:extLst>
          </p:cNvPr>
          <p:cNvPicPr>
            <a:picLocks noChangeAspect="1"/>
          </p:cNvPicPr>
          <p:nvPr/>
        </p:nvPicPr>
        <p:blipFill>
          <a:blip r:embed="rId2"/>
          <a:stretch>
            <a:fillRect/>
          </a:stretch>
        </p:blipFill>
        <p:spPr>
          <a:xfrm>
            <a:off x="769719" y="1313814"/>
            <a:ext cx="11005807" cy="3827145"/>
          </a:xfrm>
          <a:prstGeom prst="rect">
            <a:avLst/>
          </a:prstGeom>
        </p:spPr>
      </p:pic>
    </p:spTree>
    <p:extLst>
      <p:ext uri="{BB962C8B-B14F-4D97-AF65-F5344CB8AC3E}">
        <p14:creationId xmlns:p14="http://schemas.microsoft.com/office/powerpoint/2010/main" val="1050058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loud 1">
            <a:extLst>
              <a:ext uri="{FF2B5EF4-FFF2-40B4-BE49-F238E27FC236}">
                <a16:creationId xmlns:a16="http://schemas.microsoft.com/office/drawing/2014/main" id="{0C0BC2C9-9366-74BC-7D1E-192AD92E865B}"/>
              </a:ext>
            </a:extLst>
          </p:cNvPr>
          <p:cNvSpPr/>
          <p:nvPr/>
        </p:nvSpPr>
        <p:spPr>
          <a:xfrm>
            <a:off x="271463" y="381001"/>
            <a:ext cx="3648075" cy="2428875"/>
          </a:xfrm>
          <a:prstGeom prst="cloud">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Use the spelling words from previous weeks – type them- muscle memory</a:t>
            </a:r>
            <a:endParaRPr lang="en-GB" dirty="0">
              <a:solidFill>
                <a:schemeClr val="tx1"/>
              </a:solidFill>
            </a:endParaRPr>
          </a:p>
        </p:txBody>
      </p:sp>
      <p:sp>
        <p:nvSpPr>
          <p:cNvPr id="3" name="Cloud 2">
            <a:extLst>
              <a:ext uri="{FF2B5EF4-FFF2-40B4-BE49-F238E27FC236}">
                <a16:creationId xmlns:a16="http://schemas.microsoft.com/office/drawing/2014/main" id="{B7ECF67A-6255-2AF6-E8FD-CD5B12EBC227}"/>
              </a:ext>
            </a:extLst>
          </p:cNvPr>
          <p:cNvSpPr/>
          <p:nvPr/>
        </p:nvSpPr>
        <p:spPr>
          <a:xfrm>
            <a:off x="4818460" y="607846"/>
            <a:ext cx="3648075" cy="2428875"/>
          </a:xfrm>
          <a:prstGeom prst="cloud">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3200" dirty="0">
                <a:solidFill>
                  <a:srgbClr val="1F1F1F"/>
                </a:solidFill>
                <a:latin typeface="Google Sans"/>
              </a:rPr>
              <a:t>M</a:t>
            </a:r>
            <a:r>
              <a:rPr lang="en-GB" sz="3200" b="0" i="0" dirty="0">
                <a:solidFill>
                  <a:srgbClr val="1F1F1F"/>
                </a:solidFill>
                <a:effectLst/>
                <a:latin typeface="Google Sans"/>
              </a:rPr>
              <a:t>nemonics</a:t>
            </a:r>
          </a:p>
          <a:p>
            <a:pPr algn="ctr"/>
            <a:r>
              <a:rPr lang="en-GB" sz="3200" dirty="0">
                <a:solidFill>
                  <a:srgbClr val="1F1F1F"/>
                </a:solidFill>
                <a:latin typeface="Google Sans"/>
              </a:rPr>
              <a:t>e.g. </a:t>
            </a:r>
            <a:r>
              <a:rPr lang="en-GB" dirty="0">
                <a:solidFill>
                  <a:srgbClr val="1F1F1F"/>
                </a:solidFill>
                <a:latin typeface="Google Sans"/>
              </a:rPr>
              <a:t>necessary/because</a:t>
            </a:r>
            <a:endParaRPr lang="en-GB" sz="3200" dirty="0">
              <a:solidFill>
                <a:schemeClr val="tx1"/>
              </a:solidFill>
            </a:endParaRPr>
          </a:p>
        </p:txBody>
      </p:sp>
      <p:sp>
        <p:nvSpPr>
          <p:cNvPr id="4" name="Cloud 3">
            <a:extLst>
              <a:ext uri="{FF2B5EF4-FFF2-40B4-BE49-F238E27FC236}">
                <a16:creationId xmlns:a16="http://schemas.microsoft.com/office/drawing/2014/main" id="{23A97231-484E-FD96-26B8-0F83613D5350}"/>
              </a:ext>
            </a:extLst>
          </p:cNvPr>
          <p:cNvSpPr/>
          <p:nvPr/>
        </p:nvSpPr>
        <p:spPr>
          <a:xfrm rot="21044257">
            <a:off x="125927" y="3813819"/>
            <a:ext cx="4110037" cy="2666999"/>
          </a:xfrm>
          <a:prstGeom prst="cloud">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3200" dirty="0">
                <a:solidFill>
                  <a:srgbClr val="1F1F1F"/>
                </a:solidFill>
                <a:latin typeface="Google Sans"/>
              </a:rPr>
              <a:t>Say words in a silly way e.g. friend = </a:t>
            </a:r>
            <a:r>
              <a:rPr lang="en-GB" sz="3200" dirty="0" err="1">
                <a:solidFill>
                  <a:srgbClr val="1F1F1F"/>
                </a:solidFill>
                <a:latin typeface="Google Sans"/>
              </a:rPr>
              <a:t>fri</a:t>
            </a:r>
            <a:r>
              <a:rPr lang="en-GB" sz="3200" dirty="0">
                <a:solidFill>
                  <a:srgbClr val="1F1F1F"/>
                </a:solidFill>
                <a:latin typeface="Google Sans"/>
              </a:rPr>
              <a:t> – end, car-pet</a:t>
            </a:r>
            <a:endParaRPr lang="en-GB" sz="3200" dirty="0">
              <a:solidFill>
                <a:schemeClr val="tx1"/>
              </a:solidFill>
            </a:endParaRPr>
          </a:p>
        </p:txBody>
      </p:sp>
      <p:sp>
        <p:nvSpPr>
          <p:cNvPr id="5" name="Cloud 4">
            <a:extLst>
              <a:ext uri="{FF2B5EF4-FFF2-40B4-BE49-F238E27FC236}">
                <a16:creationId xmlns:a16="http://schemas.microsoft.com/office/drawing/2014/main" id="{07797B62-8CB4-465F-7828-60790F617771}"/>
              </a:ext>
            </a:extLst>
          </p:cNvPr>
          <p:cNvSpPr/>
          <p:nvPr/>
        </p:nvSpPr>
        <p:spPr>
          <a:xfrm rot="795917">
            <a:off x="8430164" y="2652714"/>
            <a:ext cx="2759868" cy="1695448"/>
          </a:xfrm>
          <a:prstGeom prst="cloud">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800" dirty="0">
                <a:solidFill>
                  <a:srgbClr val="1F1F1F"/>
                </a:solidFill>
                <a:latin typeface="Google Sans"/>
              </a:rPr>
              <a:t>Make spellings visible</a:t>
            </a:r>
            <a:endParaRPr lang="en-GB" sz="2800" dirty="0">
              <a:solidFill>
                <a:schemeClr val="tx1"/>
              </a:solidFill>
            </a:endParaRPr>
          </a:p>
        </p:txBody>
      </p:sp>
      <p:sp>
        <p:nvSpPr>
          <p:cNvPr id="6" name="Cloud 5">
            <a:extLst>
              <a:ext uri="{FF2B5EF4-FFF2-40B4-BE49-F238E27FC236}">
                <a16:creationId xmlns:a16="http://schemas.microsoft.com/office/drawing/2014/main" id="{F7A7AE5D-1F18-37AD-5CF3-F28339317C17}"/>
              </a:ext>
            </a:extLst>
          </p:cNvPr>
          <p:cNvSpPr/>
          <p:nvPr/>
        </p:nvSpPr>
        <p:spPr>
          <a:xfrm>
            <a:off x="4893468" y="4190999"/>
            <a:ext cx="3648075" cy="2428875"/>
          </a:xfrm>
          <a:prstGeom prst="cloud">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400" dirty="0">
                <a:solidFill>
                  <a:srgbClr val="1F1F1F"/>
                </a:solidFill>
                <a:latin typeface="Google Sans"/>
              </a:rPr>
              <a:t>Games and puzzles: wordsearches, hangman</a:t>
            </a:r>
            <a:endParaRPr lang="en-GB" sz="2400" dirty="0">
              <a:solidFill>
                <a:schemeClr val="tx1"/>
              </a:solidFill>
            </a:endParaRPr>
          </a:p>
        </p:txBody>
      </p:sp>
      <p:pic>
        <p:nvPicPr>
          <p:cNvPr id="9" name="Picture 8">
            <a:extLst>
              <a:ext uri="{FF2B5EF4-FFF2-40B4-BE49-F238E27FC236}">
                <a16:creationId xmlns:a16="http://schemas.microsoft.com/office/drawing/2014/main" id="{04ADF131-A3E2-F26B-D620-CD5AEFEBAFA2}"/>
              </a:ext>
            </a:extLst>
          </p:cNvPr>
          <p:cNvPicPr>
            <a:picLocks noChangeAspect="1"/>
          </p:cNvPicPr>
          <p:nvPr/>
        </p:nvPicPr>
        <p:blipFill>
          <a:blip r:embed="rId2"/>
          <a:stretch>
            <a:fillRect/>
          </a:stretch>
        </p:blipFill>
        <p:spPr>
          <a:xfrm>
            <a:off x="4231484" y="3036721"/>
            <a:ext cx="1471612" cy="1334579"/>
          </a:xfrm>
          <a:prstGeom prst="rect">
            <a:avLst/>
          </a:prstGeom>
        </p:spPr>
      </p:pic>
    </p:spTree>
    <p:extLst>
      <p:ext uri="{BB962C8B-B14F-4D97-AF65-F5344CB8AC3E}">
        <p14:creationId xmlns:p14="http://schemas.microsoft.com/office/powerpoint/2010/main" val="26872229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a:extLst>
              <a:ext uri="{FF2B5EF4-FFF2-40B4-BE49-F238E27FC236}">
                <a16:creationId xmlns:a16="http://schemas.microsoft.com/office/drawing/2014/main" id="{ABE473AF-8D03-463F-F425-E60A787F01E4}"/>
              </a:ext>
            </a:extLst>
          </p:cNvPr>
          <p:cNvSpPr>
            <a:spLocks noGrp="1"/>
          </p:cNvSpPr>
          <p:nvPr>
            <p:ph type="subTitle" idx="1"/>
          </p:nvPr>
        </p:nvSpPr>
        <p:spPr>
          <a:xfrm>
            <a:off x="536131" y="3266265"/>
            <a:ext cx="9265093" cy="2177273"/>
          </a:xfrm>
        </p:spPr>
        <p:txBody>
          <a:bodyPr>
            <a:normAutofit/>
          </a:bodyPr>
          <a:lstStyle/>
          <a:p>
            <a:r>
              <a:rPr lang="en-US" dirty="0"/>
              <a:t>Login details are in your child’s reading record</a:t>
            </a:r>
          </a:p>
          <a:p>
            <a:endParaRPr lang="en-US" dirty="0"/>
          </a:p>
          <a:p>
            <a:r>
              <a:rPr lang="en-GB" dirty="0"/>
              <a:t>https://assets.publishing.service.gov.uk/media/5a7ccc06ed915d63cc65ce61/English_Appendix_1_-_Spelling.pdf</a:t>
            </a:r>
          </a:p>
        </p:txBody>
      </p:sp>
      <p:pic>
        <p:nvPicPr>
          <p:cNvPr id="8" name="Picture 7">
            <a:extLst>
              <a:ext uri="{FF2B5EF4-FFF2-40B4-BE49-F238E27FC236}">
                <a16:creationId xmlns:a16="http://schemas.microsoft.com/office/drawing/2014/main" id="{5D6AD078-6C80-072B-8F51-34CA31681265}"/>
              </a:ext>
            </a:extLst>
          </p:cNvPr>
          <p:cNvPicPr>
            <a:picLocks noChangeAspect="1"/>
          </p:cNvPicPr>
          <p:nvPr/>
        </p:nvPicPr>
        <p:blipFill>
          <a:blip r:embed="rId2"/>
          <a:stretch>
            <a:fillRect/>
          </a:stretch>
        </p:blipFill>
        <p:spPr>
          <a:xfrm>
            <a:off x="1832175" y="1414462"/>
            <a:ext cx="6959400" cy="1539098"/>
          </a:xfrm>
          <a:prstGeom prst="rect">
            <a:avLst/>
          </a:prstGeom>
        </p:spPr>
      </p:pic>
    </p:spTree>
    <p:extLst>
      <p:ext uri="{BB962C8B-B14F-4D97-AF65-F5344CB8AC3E}">
        <p14:creationId xmlns:p14="http://schemas.microsoft.com/office/powerpoint/2010/main" val="2282624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5153" name="Group 5152">
            <a:extLst>
              <a:ext uri="{FF2B5EF4-FFF2-40B4-BE49-F238E27FC236}">
                <a16:creationId xmlns:a16="http://schemas.microsoft.com/office/drawing/2014/main" id="{7664F850-BA8B-47AE-B11A-225CAB8969F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5130" name="Straight Connector 5129">
              <a:extLst>
                <a:ext uri="{FF2B5EF4-FFF2-40B4-BE49-F238E27FC236}">
                  <a16:creationId xmlns:a16="http://schemas.microsoft.com/office/drawing/2014/main" id="{634FC909-7343-4DEC-920F-098F56B476F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5131" name="Straight Connector 5130">
              <a:extLst>
                <a:ext uri="{FF2B5EF4-FFF2-40B4-BE49-F238E27FC236}">
                  <a16:creationId xmlns:a16="http://schemas.microsoft.com/office/drawing/2014/main" id="{24F22DB2-7E27-4CF7-8B17-254ECB9AE77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5155" name="Rectangle 23">
              <a:extLst>
                <a:ext uri="{FF2B5EF4-FFF2-40B4-BE49-F238E27FC236}">
                  <a16:creationId xmlns:a16="http://schemas.microsoft.com/office/drawing/2014/main" id="{C6E593B3-91A3-4687-8B8D-FE37A3714F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5157" name="Rectangle 25">
              <a:extLst>
                <a:ext uri="{FF2B5EF4-FFF2-40B4-BE49-F238E27FC236}">
                  <a16:creationId xmlns:a16="http://schemas.microsoft.com/office/drawing/2014/main" id="{0C25B431-5C97-4B8D-B0A3-BFB8133C71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5158" name="Isosceles Triangle 5157">
              <a:extLst>
                <a:ext uri="{FF2B5EF4-FFF2-40B4-BE49-F238E27FC236}">
                  <a16:creationId xmlns:a16="http://schemas.microsoft.com/office/drawing/2014/main" id="{CA37B366-497E-4CB8-A678-A770CE2BD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5159" name="Rectangle 27">
              <a:extLst>
                <a:ext uri="{FF2B5EF4-FFF2-40B4-BE49-F238E27FC236}">
                  <a16:creationId xmlns:a16="http://schemas.microsoft.com/office/drawing/2014/main" id="{CF707EDC-52B2-4D5C-8EC3-71C66EE8B3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5160" name="Rectangle 28">
              <a:extLst>
                <a:ext uri="{FF2B5EF4-FFF2-40B4-BE49-F238E27FC236}">
                  <a16:creationId xmlns:a16="http://schemas.microsoft.com/office/drawing/2014/main" id="{BF8E2DE7-7466-4EDF-8D69-BCA91A88D3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5161" name="Rectangle 29">
              <a:extLst>
                <a:ext uri="{FF2B5EF4-FFF2-40B4-BE49-F238E27FC236}">
                  <a16:creationId xmlns:a16="http://schemas.microsoft.com/office/drawing/2014/main" id="{229C2E15-76CD-409E-9D6B-10DAD8881E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5162" name="Isosceles Triangle 5161">
              <a:extLst>
                <a:ext uri="{FF2B5EF4-FFF2-40B4-BE49-F238E27FC236}">
                  <a16:creationId xmlns:a16="http://schemas.microsoft.com/office/drawing/2014/main" id="{89A24369-AC96-4A98-AD98-47A7217ECCE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5163" name="Isosceles Triangle 5162">
              <a:extLst>
                <a:ext uri="{FF2B5EF4-FFF2-40B4-BE49-F238E27FC236}">
                  <a16:creationId xmlns:a16="http://schemas.microsoft.com/office/drawing/2014/main" id="{7D0DF9A3-4628-42F6-B0A4-44D97617E0E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grpSp>
      <p:sp>
        <p:nvSpPr>
          <p:cNvPr id="5164" name="Rectangle 5163">
            <a:extLst>
              <a:ext uri="{FF2B5EF4-FFF2-40B4-BE49-F238E27FC236}">
                <a16:creationId xmlns:a16="http://schemas.microsoft.com/office/drawing/2014/main" id="{7459C506-5F4B-4B75-9218-C7C3F87FA8D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165" name="Group 5164">
            <a:extLst>
              <a:ext uri="{FF2B5EF4-FFF2-40B4-BE49-F238E27FC236}">
                <a16:creationId xmlns:a16="http://schemas.microsoft.com/office/drawing/2014/main" id="{BC659EEB-C3AE-4544-8263-417009DCDF4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5144" name="Straight Connector 5143">
              <a:extLst>
                <a:ext uri="{FF2B5EF4-FFF2-40B4-BE49-F238E27FC236}">
                  <a16:creationId xmlns:a16="http://schemas.microsoft.com/office/drawing/2014/main" id="{D99DB6C6-36F9-4576-A558-95153EADBE4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5166" name="Rectangle 23">
              <a:extLst>
                <a:ext uri="{FF2B5EF4-FFF2-40B4-BE49-F238E27FC236}">
                  <a16:creationId xmlns:a16="http://schemas.microsoft.com/office/drawing/2014/main" id="{694E7916-EDE4-4B50-A4A1-6B28FDD4D9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5146" name="Rectangle 25">
              <a:extLst>
                <a:ext uri="{FF2B5EF4-FFF2-40B4-BE49-F238E27FC236}">
                  <a16:creationId xmlns:a16="http://schemas.microsoft.com/office/drawing/2014/main" id="{6F6CB7BB-4370-4173-97F8-F636C0F149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5147" name="Isosceles Triangle 5146">
              <a:extLst>
                <a:ext uri="{FF2B5EF4-FFF2-40B4-BE49-F238E27FC236}">
                  <a16:creationId xmlns:a16="http://schemas.microsoft.com/office/drawing/2014/main" id="{B0F590BB-1F51-4138-A2D4-2E483C84FB0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5148" name="Rectangle 27">
              <a:extLst>
                <a:ext uri="{FF2B5EF4-FFF2-40B4-BE49-F238E27FC236}">
                  <a16:creationId xmlns:a16="http://schemas.microsoft.com/office/drawing/2014/main" id="{4A492863-9797-45A2-BAB3-514F10C5F2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5149" name="Rectangle 28">
              <a:extLst>
                <a:ext uri="{FF2B5EF4-FFF2-40B4-BE49-F238E27FC236}">
                  <a16:creationId xmlns:a16="http://schemas.microsoft.com/office/drawing/2014/main" id="{7C1E33F6-6D0F-4ECF-92F4-6F71D8BAF3D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5150" name="Rectangle 29">
              <a:extLst>
                <a:ext uri="{FF2B5EF4-FFF2-40B4-BE49-F238E27FC236}">
                  <a16:creationId xmlns:a16="http://schemas.microsoft.com/office/drawing/2014/main" id="{73EEEA64-7411-474B-BD0E-60C24B3F4E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5151" name="Isosceles Triangle 5150">
              <a:extLst>
                <a:ext uri="{FF2B5EF4-FFF2-40B4-BE49-F238E27FC236}">
                  <a16:creationId xmlns:a16="http://schemas.microsoft.com/office/drawing/2014/main" id="{4F82A6DD-92BB-4443-B5A5-05240DD558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5152" name="Isosceles Triangle 5151">
              <a:extLst>
                <a:ext uri="{FF2B5EF4-FFF2-40B4-BE49-F238E27FC236}">
                  <a16:creationId xmlns:a16="http://schemas.microsoft.com/office/drawing/2014/main" id="{79832BCB-1DCF-46AC-9FFA-170791668D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grpSp>
      <p:sp useBgFill="1">
        <p:nvSpPr>
          <p:cNvPr id="5154" name="Rectangle 5153">
            <a:extLst>
              <a:ext uri="{FF2B5EF4-FFF2-40B4-BE49-F238E27FC236}">
                <a16:creationId xmlns:a16="http://schemas.microsoft.com/office/drawing/2014/main" id="{4E74DA95-CD7A-4D5E-9D27-67A759CE70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ln w="2222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122" name="Picture 2" descr="Mind Your Manners: Thank Your Donors ...">
            <a:extLst>
              <a:ext uri="{FF2B5EF4-FFF2-40B4-BE49-F238E27FC236}">
                <a16:creationId xmlns:a16="http://schemas.microsoft.com/office/drawing/2014/main" id="{BA19312E-269D-47D5-C715-160E055AA41A}"/>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124262" y="1989285"/>
            <a:ext cx="4650004" cy="2887897"/>
          </a:xfrm>
          <a:prstGeom prst="rect">
            <a:avLst/>
          </a:prstGeom>
          <a:noFill/>
          <a:extLst>
            <a:ext uri="{909E8E84-426E-40DD-AFC4-6F175D3DCCD1}">
              <a14:hiddenFill xmlns:a14="http://schemas.microsoft.com/office/drawing/2010/main">
                <a:solidFill>
                  <a:srgbClr val="FFFFFF"/>
                </a:solidFill>
              </a14:hiddenFill>
            </a:ext>
          </a:extLst>
        </p:spPr>
      </p:pic>
      <p:cxnSp>
        <p:nvCxnSpPr>
          <p:cNvPr id="5156" name="Straight Connector 5155">
            <a:extLst>
              <a:ext uri="{FF2B5EF4-FFF2-40B4-BE49-F238E27FC236}">
                <a16:creationId xmlns:a16="http://schemas.microsoft.com/office/drawing/2014/main" id="{14AA3B5C-0C55-4FFF-9C45-8F9F7C074A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081305" y="1650669"/>
            <a:ext cx="0" cy="3431969"/>
          </a:xfrm>
          <a:prstGeom prst="line">
            <a:avLst/>
          </a:prstGeom>
        </p:spPr>
        <p:style>
          <a:lnRef idx="1">
            <a:schemeClr val="accent1"/>
          </a:lnRef>
          <a:fillRef idx="0">
            <a:schemeClr val="accent1"/>
          </a:fillRef>
          <a:effectRef idx="0">
            <a:schemeClr val="accent1"/>
          </a:effectRef>
          <a:fontRef idx="minor">
            <a:schemeClr val="tx1"/>
          </a:fontRef>
        </p:style>
      </p:cxnSp>
      <p:pic>
        <p:nvPicPr>
          <p:cNvPr id="5124" name="Picture 4" descr="Meaningful Connections ...">
            <a:extLst>
              <a:ext uri="{FF2B5EF4-FFF2-40B4-BE49-F238E27FC236}">
                <a16:creationId xmlns:a16="http://schemas.microsoft.com/office/drawing/2014/main" id="{04BF18BD-B36A-FE78-F701-1095A0C0915E}"/>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414367" y="2131231"/>
            <a:ext cx="4650004" cy="26040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44142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97C966-B02F-CD84-5065-3252797CC8C6}"/>
              </a:ext>
            </a:extLst>
          </p:cNvPr>
          <p:cNvSpPr>
            <a:spLocks noGrp="1"/>
          </p:cNvSpPr>
          <p:nvPr>
            <p:ph type="title"/>
          </p:nvPr>
        </p:nvSpPr>
        <p:spPr>
          <a:xfrm>
            <a:off x="239184" y="65423"/>
            <a:ext cx="8596668" cy="1320800"/>
          </a:xfrm>
        </p:spPr>
        <p:txBody>
          <a:bodyPr/>
          <a:lstStyle/>
          <a:p>
            <a:r>
              <a:rPr lang="en-US" u="sng" dirty="0"/>
              <a:t>Why is spelling so important?</a:t>
            </a:r>
            <a:endParaRPr lang="en-GB" u="sng" dirty="0"/>
          </a:p>
        </p:txBody>
      </p:sp>
      <p:sp>
        <p:nvSpPr>
          <p:cNvPr id="4" name="TextBox 3">
            <a:extLst>
              <a:ext uri="{FF2B5EF4-FFF2-40B4-BE49-F238E27FC236}">
                <a16:creationId xmlns:a16="http://schemas.microsoft.com/office/drawing/2014/main" id="{C0952316-C1B4-3998-684F-4CD64712C63D}"/>
              </a:ext>
            </a:extLst>
          </p:cNvPr>
          <p:cNvSpPr txBox="1"/>
          <p:nvPr/>
        </p:nvSpPr>
        <p:spPr>
          <a:xfrm>
            <a:off x="477487" y="725823"/>
            <a:ext cx="9053512" cy="1815882"/>
          </a:xfrm>
          <a:prstGeom prst="rect">
            <a:avLst/>
          </a:prstGeom>
          <a:noFill/>
          <a:ln w="76200">
            <a:solidFill>
              <a:srgbClr val="FF0000"/>
            </a:solidFill>
          </a:ln>
        </p:spPr>
        <p:txBody>
          <a:bodyPr wrap="square">
            <a:spAutoFit/>
          </a:bodyPr>
          <a:lstStyle/>
          <a:p>
            <a:pPr algn="ctr"/>
            <a:r>
              <a:rPr lang="en-US" sz="2800" b="0" i="0" dirty="0">
                <a:solidFill>
                  <a:srgbClr val="7030A0"/>
                </a:solidFill>
                <a:effectLst/>
                <a:latin typeface="ReithSans"/>
              </a:rPr>
              <a:t>“Spell-check, as most of us know, sometimes corrects spelling to a different word than intended. </a:t>
            </a:r>
            <a:r>
              <a:rPr lang="en-US" sz="2800" dirty="0">
                <a:solidFill>
                  <a:srgbClr val="7030A0"/>
                </a:solidFill>
                <a:latin typeface="ReithSans"/>
              </a:rPr>
              <a:t>I</a:t>
            </a:r>
            <a:r>
              <a:rPr lang="en-US" sz="2800" b="0" i="0" dirty="0">
                <a:solidFill>
                  <a:srgbClr val="7030A0"/>
                </a:solidFill>
                <a:effectLst/>
                <a:latin typeface="ReithSans"/>
              </a:rPr>
              <a:t>f the writing is not later proofread, this computer-created error goes unnoticed.’’ </a:t>
            </a:r>
          </a:p>
          <a:p>
            <a:pPr algn="ctr"/>
            <a:r>
              <a:rPr lang="en-US" sz="2800" dirty="0">
                <a:solidFill>
                  <a:srgbClr val="7030A0"/>
                </a:solidFill>
                <a:latin typeface="ReithSans"/>
              </a:rPr>
              <a:t>*Spell check and homophones = lacks professionalism*</a:t>
            </a:r>
            <a:endParaRPr lang="en-GB" sz="2800" dirty="0">
              <a:solidFill>
                <a:srgbClr val="7030A0"/>
              </a:solidFill>
            </a:endParaRPr>
          </a:p>
        </p:txBody>
      </p:sp>
      <p:sp>
        <p:nvSpPr>
          <p:cNvPr id="7" name="TextBox 6">
            <a:extLst>
              <a:ext uri="{FF2B5EF4-FFF2-40B4-BE49-F238E27FC236}">
                <a16:creationId xmlns:a16="http://schemas.microsoft.com/office/drawing/2014/main" id="{746306CA-3D7D-256C-4D78-DEEAFA496055}"/>
              </a:ext>
            </a:extLst>
          </p:cNvPr>
          <p:cNvSpPr txBox="1"/>
          <p:nvPr/>
        </p:nvSpPr>
        <p:spPr>
          <a:xfrm>
            <a:off x="452530" y="2653329"/>
            <a:ext cx="9053512" cy="1938992"/>
          </a:xfrm>
          <a:prstGeom prst="rect">
            <a:avLst/>
          </a:prstGeom>
          <a:noFill/>
          <a:ln>
            <a:solidFill>
              <a:srgbClr val="92D050"/>
            </a:solidFill>
          </a:ln>
        </p:spPr>
        <p:txBody>
          <a:bodyPr wrap="square">
            <a:spAutoFit/>
          </a:bodyPr>
          <a:lstStyle/>
          <a:p>
            <a:pPr algn="ctr"/>
            <a:r>
              <a:rPr lang="en-US" sz="2400" dirty="0">
                <a:solidFill>
                  <a:srgbClr val="00B050"/>
                </a:solidFill>
              </a:rPr>
              <a:t>Develops reading skills and improves vocabulary: knowing how to spell correctly makes children better readers as they’re more likely to be able understand a word’s true meaning and </a:t>
            </a:r>
            <a:r>
              <a:rPr lang="en-US" sz="2400" dirty="0" err="1">
                <a:solidFill>
                  <a:srgbClr val="00B050"/>
                </a:solidFill>
              </a:rPr>
              <a:t>recognise</a:t>
            </a:r>
            <a:r>
              <a:rPr lang="en-US" sz="2400" dirty="0">
                <a:solidFill>
                  <a:srgbClr val="00B050"/>
                </a:solidFill>
              </a:rPr>
              <a:t> unfamiliar words better. Word families/root words e.g. creation, creative, creator etc.</a:t>
            </a:r>
            <a:endParaRPr lang="en-GB" sz="2400" dirty="0">
              <a:solidFill>
                <a:srgbClr val="00B050"/>
              </a:solidFill>
            </a:endParaRPr>
          </a:p>
        </p:txBody>
      </p:sp>
      <p:sp>
        <p:nvSpPr>
          <p:cNvPr id="8" name="TextBox 7">
            <a:extLst>
              <a:ext uri="{FF2B5EF4-FFF2-40B4-BE49-F238E27FC236}">
                <a16:creationId xmlns:a16="http://schemas.microsoft.com/office/drawing/2014/main" id="{B2FBAB40-BEB3-2935-9A80-32198A31A4FD}"/>
              </a:ext>
            </a:extLst>
          </p:cNvPr>
          <p:cNvSpPr txBox="1"/>
          <p:nvPr/>
        </p:nvSpPr>
        <p:spPr>
          <a:xfrm>
            <a:off x="452530" y="4703946"/>
            <a:ext cx="9053512" cy="1200329"/>
          </a:xfrm>
          <a:prstGeom prst="rect">
            <a:avLst/>
          </a:prstGeom>
          <a:noFill/>
          <a:ln>
            <a:solidFill>
              <a:srgbClr val="00B0F0"/>
            </a:solidFill>
          </a:ln>
        </p:spPr>
        <p:txBody>
          <a:bodyPr wrap="square">
            <a:spAutoFit/>
          </a:bodyPr>
          <a:lstStyle/>
          <a:p>
            <a:pPr algn="ctr"/>
            <a:r>
              <a:rPr lang="en-US" sz="2400" dirty="0">
                <a:solidFill>
                  <a:srgbClr val="0070C0"/>
                </a:solidFill>
              </a:rPr>
              <a:t>It enhances writing as it is like learning to ride a bike. Once you’ve got it, you can concentrate on other areas of your writing. </a:t>
            </a:r>
            <a:endParaRPr lang="en-GB" sz="2400" dirty="0">
              <a:solidFill>
                <a:srgbClr val="0070C0"/>
              </a:solidFill>
            </a:endParaRPr>
          </a:p>
        </p:txBody>
      </p:sp>
      <p:sp>
        <p:nvSpPr>
          <p:cNvPr id="10" name="TextBox 9">
            <a:extLst>
              <a:ext uri="{FF2B5EF4-FFF2-40B4-BE49-F238E27FC236}">
                <a16:creationId xmlns:a16="http://schemas.microsoft.com/office/drawing/2014/main" id="{77271A08-2836-2D3A-E42D-17A4AF52E619}"/>
              </a:ext>
            </a:extLst>
          </p:cNvPr>
          <p:cNvSpPr txBox="1"/>
          <p:nvPr/>
        </p:nvSpPr>
        <p:spPr>
          <a:xfrm>
            <a:off x="452530" y="5987678"/>
            <a:ext cx="9053512" cy="830997"/>
          </a:xfrm>
          <a:prstGeom prst="rect">
            <a:avLst/>
          </a:prstGeom>
          <a:noFill/>
          <a:ln w="76200">
            <a:solidFill>
              <a:srgbClr val="00B050"/>
            </a:solidFill>
          </a:ln>
        </p:spPr>
        <p:txBody>
          <a:bodyPr wrap="square">
            <a:spAutoFit/>
          </a:bodyPr>
          <a:lstStyle/>
          <a:p>
            <a:pPr algn="ctr"/>
            <a:r>
              <a:rPr lang="en-US" sz="2400" dirty="0">
                <a:solidFill>
                  <a:srgbClr val="FF0000"/>
                </a:solidFill>
              </a:rPr>
              <a:t>Confident speller = improved levels of concentration in all curriculum areas.</a:t>
            </a:r>
            <a:endParaRPr lang="en-GB" sz="2400" dirty="0">
              <a:solidFill>
                <a:srgbClr val="FF0000"/>
              </a:solidFill>
            </a:endParaRPr>
          </a:p>
        </p:txBody>
      </p:sp>
    </p:spTree>
    <p:extLst>
      <p:ext uri="{BB962C8B-B14F-4D97-AF65-F5344CB8AC3E}">
        <p14:creationId xmlns:p14="http://schemas.microsoft.com/office/powerpoint/2010/main" val="3283594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arn(inVertical)">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barn(inVertical)">
                                      <p:cBhvr>
                                        <p:cTn id="2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8" grpId="0" animBg="1"/>
      <p:bldP spid="1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97C966-B02F-CD84-5065-3252797CC8C6}"/>
              </a:ext>
            </a:extLst>
          </p:cNvPr>
          <p:cNvSpPr>
            <a:spLocks noGrp="1"/>
          </p:cNvSpPr>
          <p:nvPr>
            <p:ph type="title"/>
          </p:nvPr>
        </p:nvSpPr>
        <p:spPr/>
        <p:txBody>
          <a:bodyPr/>
          <a:lstStyle/>
          <a:p>
            <a:r>
              <a:rPr lang="en-US" u="sng" dirty="0"/>
              <a:t>National Spelling Expectations</a:t>
            </a:r>
            <a:endParaRPr lang="en-GB" u="sng" dirty="0"/>
          </a:p>
        </p:txBody>
      </p:sp>
      <p:pic>
        <p:nvPicPr>
          <p:cNvPr id="6" name="Picture 5">
            <a:extLst>
              <a:ext uri="{FF2B5EF4-FFF2-40B4-BE49-F238E27FC236}">
                <a16:creationId xmlns:a16="http://schemas.microsoft.com/office/drawing/2014/main" id="{D610CF1C-C3F6-76A3-4852-92605497E9BE}"/>
              </a:ext>
            </a:extLst>
          </p:cNvPr>
          <p:cNvPicPr>
            <a:picLocks noChangeAspect="1"/>
          </p:cNvPicPr>
          <p:nvPr/>
        </p:nvPicPr>
        <p:blipFill>
          <a:blip r:embed="rId2"/>
          <a:stretch>
            <a:fillRect/>
          </a:stretch>
        </p:blipFill>
        <p:spPr>
          <a:xfrm>
            <a:off x="477309" y="2642195"/>
            <a:ext cx="10483955" cy="2684145"/>
          </a:xfrm>
          <a:prstGeom prst="rect">
            <a:avLst/>
          </a:prstGeom>
        </p:spPr>
      </p:pic>
      <p:sp>
        <p:nvSpPr>
          <p:cNvPr id="7" name="Rectangle 6">
            <a:extLst>
              <a:ext uri="{FF2B5EF4-FFF2-40B4-BE49-F238E27FC236}">
                <a16:creationId xmlns:a16="http://schemas.microsoft.com/office/drawing/2014/main" id="{8F6DC815-F098-AEB7-3D67-03002F1442E4}"/>
              </a:ext>
            </a:extLst>
          </p:cNvPr>
          <p:cNvSpPr/>
          <p:nvPr/>
        </p:nvSpPr>
        <p:spPr>
          <a:xfrm>
            <a:off x="4708444" y="1756370"/>
            <a:ext cx="2222661" cy="923330"/>
          </a:xfrm>
          <a:prstGeom prst="rect">
            <a:avLst/>
          </a:prstGeom>
          <a:noFill/>
        </p:spPr>
        <p:txBody>
          <a:bodyPr wrap="none" lIns="91440" tIns="45720" rIns="91440" bIns="45720">
            <a:spAutoFit/>
          </a:bodyPr>
          <a:lstStyle/>
          <a:p>
            <a:pPr algn="ctr"/>
            <a:r>
              <a:rPr lang="en-US" sz="5400" b="1" cap="none" spc="0" dirty="0">
                <a:ln w="22225">
                  <a:solidFill>
                    <a:schemeClr val="accent2"/>
                  </a:solidFill>
                  <a:prstDash val="solid"/>
                </a:ln>
                <a:solidFill>
                  <a:schemeClr val="accent2">
                    <a:lumMod val="40000"/>
                    <a:lumOff val="60000"/>
                  </a:schemeClr>
                </a:solidFill>
                <a:effectLst/>
              </a:rPr>
              <a:t>Year 1</a:t>
            </a:r>
          </a:p>
        </p:txBody>
      </p:sp>
      <p:cxnSp>
        <p:nvCxnSpPr>
          <p:cNvPr id="9" name="Straight Arrow Connector 8">
            <a:extLst>
              <a:ext uri="{FF2B5EF4-FFF2-40B4-BE49-F238E27FC236}">
                <a16:creationId xmlns:a16="http://schemas.microsoft.com/office/drawing/2014/main" id="{02EB07D7-D07C-DEF3-DCEE-9EFA8E328319}"/>
              </a:ext>
            </a:extLst>
          </p:cNvPr>
          <p:cNvCxnSpPr/>
          <p:nvPr/>
        </p:nvCxnSpPr>
        <p:spPr>
          <a:xfrm flipH="1">
            <a:off x="4324350" y="5029200"/>
            <a:ext cx="1276350" cy="83820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10" name="Title 1">
            <a:extLst>
              <a:ext uri="{FF2B5EF4-FFF2-40B4-BE49-F238E27FC236}">
                <a16:creationId xmlns:a16="http://schemas.microsoft.com/office/drawing/2014/main" id="{0511D529-E555-1C58-8470-91F64F09FA3C}"/>
              </a:ext>
            </a:extLst>
          </p:cNvPr>
          <p:cNvSpPr txBox="1">
            <a:spLocks/>
          </p:cNvSpPr>
          <p:nvPr/>
        </p:nvSpPr>
        <p:spPr>
          <a:xfrm>
            <a:off x="2829984" y="5639732"/>
            <a:ext cx="8596668" cy="455335"/>
          </a:xfrm>
          <a:prstGeom prst="rect">
            <a:avLst/>
          </a:prstGeom>
        </p:spPr>
        <p:txBody>
          <a:bodyPr vert="horz" lIns="91440" tIns="45720" rIns="91440" bIns="45720" rtlCol="0" anchor="t">
            <a:normAutofit lnSpcReduction="1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400" i="1" dirty="0"/>
              <a:t>See packs</a:t>
            </a:r>
            <a:endParaRPr lang="en-GB" sz="2400" i="1" dirty="0"/>
          </a:p>
        </p:txBody>
      </p:sp>
    </p:spTree>
    <p:extLst>
      <p:ext uri="{BB962C8B-B14F-4D97-AF65-F5344CB8AC3E}">
        <p14:creationId xmlns:p14="http://schemas.microsoft.com/office/powerpoint/2010/main" val="34420112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97C966-B02F-CD84-5065-3252797CC8C6}"/>
              </a:ext>
            </a:extLst>
          </p:cNvPr>
          <p:cNvSpPr>
            <a:spLocks noGrp="1"/>
          </p:cNvSpPr>
          <p:nvPr>
            <p:ph type="title"/>
          </p:nvPr>
        </p:nvSpPr>
        <p:spPr/>
        <p:txBody>
          <a:bodyPr/>
          <a:lstStyle/>
          <a:p>
            <a:r>
              <a:rPr lang="en-US" u="sng" dirty="0"/>
              <a:t>National Spelling Expectations</a:t>
            </a:r>
            <a:endParaRPr lang="en-GB" u="sng" dirty="0"/>
          </a:p>
        </p:txBody>
      </p:sp>
      <p:sp>
        <p:nvSpPr>
          <p:cNvPr id="7" name="Rectangle 6">
            <a:extLst>
              <a:ext uri="{FF2B5EF4-FFF2-40B4-BE49-F238E27FC236}">
                <a16:creationId xmlns:a16="http://schemas.microsoft.com/office/drawing/2014/main" id="{8F6DC815-F098-AEB7-3D67-03002F1442E4}"/>
              </a:ext>
            </a:extLst>
          </p:cNvPr>
          <p:cNvSpPr/>
          <p:nvPr/>
        </p:nvSpPr>
        <p:spPr>
          <a:xfrm>
            <a:off x="4708444" y="1756370"/>
            <a:ext cx="2222661" cy="923330"/>
          </a:xfrm>
          <a:prstGeom prst="rect">
            <a:avLst/>
          </a:prstGeom>
          <a:noFill/>
        </p:spPr>
        <p:txBody>
          <a:bodyPr wrap="none" lIns="91440" tIns="45720" rIns="91440" bIns="45720">
            <a:spAutoFit/>
          </a:bodyPr>
          <a:lstStyle/>
          <a:p>
            <a:pPr algn="ctr"/>
            <a:r>
              <a:rPr lang="en-US" sz="5400" b="1" cap="none" spc="0" dirty="0">
                <a:ln w="22225">
                  <a:solidFill>
                    <a:schemeClr val="accent2"/>
                  </a:solidFill>
                  <a:prstDash val="solid"/>
                </a:ln>
                <a:solidFill>
                  <a:schemeClr val="accent2">
                    <a:lumMod val="40000"/>
                    <a:lumOff val="60000"/>
                  </a:schemeClr>
                </a:solidFill>
                <a:effectLst/>
              </a:rPr>
              <a:t>Year 2</a:t>
            </a:r>
          </a:p>
        </p:txBody>
      </p:sp>
      <p:pic>
        <p:nvPicPr>
          <p:cNvPr id="4" name="Picture 3">
            <a:extLst>
              <a:ext uri="{FF2B5EF4-FFF2-40B4-BE49-F238E27FC236}">
                <a16:creationId xmlns:a16="http://schemas.microsoft.com/office/drawing/2014/main" id="{89AFEA81-BFA2-EB99-A8EC-B1EDD06D8718}"/>
              </a:ext>
            </a:extLst>
          </p:cNvPr>
          <p:cNvPicPr>
            <a:picLocks noChangeAspect="1"/>
          </p:cNvPicPr>
          <p:nvPr/>
        </p:nvPicPr>
        <p:blipFill rotWithShape="1">
          <a:blip r:embed="rId2"/>
          <a:srcRect t="5884" r="2862" b="8519"/>
          <a:stretch/>
        </p:blipFill>
        <p:spPr>
          <a:xfrm>
            <a:off x="582083" y="2926080"/>
            <a:ext cx="9100397" cy="1320800"/>
          </a:xfrm>
          <a:prstGeom prst="rect">
            <a:avLst/>
          </a:prstGeom>
        </p:spPr>
      </p:pic>
    </p:spTree>
    <p:extLst>
      <p:ext uri="{BB962C8B-B14F-4D97-AF65-F5344CB8AC3E}">
        <p14:creationId xmlns:p14="http://schemas.microsoft.com/office/powerpoint/2010/main" val="17303229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97C966-B02F-CD84-5065-3252797CC8C6}"/>
              </a:ext>
            </a:extLst>
          </p:cNvPr>
          <p:cNvSpPr>
            <a:spLocks noGrp="1"/>
          </p:cNvSpPr>
          <p:nvPr>
            <p:ph type="title"/>
          </p:nvPr>
        </p:nvSpPr>
        <p:spPr/>
        <p:txBody>
          <a:bodyPr/>
          <a:lstStyle/>
          <a:p>
            <a:r>
              <a:rPr lang="en-US" u="sng" dirty="0"/>
              <a:t>National Spelling Expectations</a:t>
            </a:r>
            <a:endParaRPr lang="en-GB" u="sng" dirty="0"/>
          </a:p>
        </p:txBody>
      </p:sp>
      <p:sp>
        <p:nvSpPr>
          <p:cNvPr id="7" name="Rectangle 6">
            <a:extLst>
              <a:ext uri="{FF2B5EF4-FFF2-40B4-BE49-F238E27FC236}">
                <a16:creationId xmlns:a16="http://schemas.microsoft.com/office/drawing/2014/main" id="{8F6DC815-F098-AEB7-3D67-03002F1442E4}"/>
              </a:ext>
            </a:extLst>
          </p:cNvPr>
          <p:cNvSpPr/>
          <p:nvPr/>
        </p:nvSpPr>
        <p:spPr>
          <a:xfrm>
            <a:off x="4817409" y="4347171"/>
            <a:ext cx="2222660" cy="923330"/>
          </a:xfrm>
          <a:prstGeom prst="rect">
            <a:avLst/>
          </a:prstGeom>
          <a:noFill/>
        </p:spPr>
        <p:txBody>
          <a:bodyPr wrap="none" lIns="91440" tIns="45720" rIns="91440" bIns="45720">
            <a:spAutoFit/>
          </a:bodyPr>
          <a:lstStyle/>
          <a:p>
            <a:pPr algn="ctr"/>
            <a:r>
              <a:rPr lang="en-US" sz="5400" b="1" cap="none" spc="0" dirty="0">
                <a:ln w="22225">
                  <a:solidFill>
                    <a:schemeClr val="accent2"/>
                  </a:solidFill>
                  <a:prstDash val="solid"/>
                </a:ln>
                <a:solidFill>
                  <a:schemeClr val="accent2">
                    <a:lumMod val="40000"/>
                    <a:lumOff val="60000"/>
                  </a:schemeClr>
                </a:solidFill>
                <a:effectLst/>
              </a:rPr>
              <a:t>Year 6</a:t>
            </a:r>
          </a:p>
        </p:txBody>
      </p:sp>
      <p:pic>
        <p:nvPicPr>
          <p:cNvPr id="5" name="Picture 4">
            <a:extLst>
              <a:ext uri="{FF2B5EF4-FFF2-40B4-BE49-F238E27FC236}">
                <a16:creationId xmlns:a16="http://schemas.microsoft.com/office/drawing/2014/main" id="{3142EDE5-43FA-E7D0-2563-981D91067C99}"/>
              </a:ext>
            </a:extLst>
          </p:cNvPr>
          <p:cNvPicPr>
            <a:picLocks noChangeAspect="1"/>
          </p:cNvPicPr>
          <p:nvPr/>
        </p:nvPicPr>
        <p:blipFill rotWithShape="1">
          <a:blip r:embed="rId2"/>
          <a:srcRect l="1855" t="18443" r="3081" b="19602"/>
          <a:stretch/>
        </p:blipFill>
        <p:spPr>
          <a:xfrm>
            <a:off x="475105" y="2871390"/>
            <a:ext cx="10457055" cy="620615"/>
          </a:xfrm>
          <a:prstGeom prst="rect">
            <a:avLst/>
          </a:prstGeom>
        </p:spPr>
      </p:pic>
      <p:sp>
        <p:nvSpPr>
          <p:cNvPr id="6" name="TextBox 5">
            <a:extLst>
              <a:ext uri="{FF2B5EF4-FFF2-40B4-BE49-F238E27FC236}">
                <a16:creationId xmlns:a16="http://schemas.microsoft.com/office/drawing/2014/main" id="{C1436212-74F4-43A1-C181-4E7EEEE7D576}"/>
              </a:ext>
            </a:extLst>
          </p:cNvPr>
          <p:cNvSpPr txBox="1"/>
          <p:nvPr/>
        </p:nvSpPr>
        <p:spPr>
          <a:xfrm>
            <a:off x="9610725" y="3577829"/>
            <a:ext cx="1895475" cy="923330"/>
          </a:xfrm>
          <a:prstGeom prst="rect">
            <a:avLst/>
          </a:prstGeom>
          <a:noFill/>
        </p:spPr>
        <p:txBody>
          <a:bodyPr wrap="square" rtlCol="0">
            <a:spAutoFit/>
          </a:bodyPr>
          <a:lstStyle/>
          <a:p>
            <a:r>
              <a:rPr lang="en-US" dirty="0"/>
              <a:t>+Y4</a:t>
            </a:r>
          </a:p>
          <a:p>
            <a:r>
              <a:rPr lang="en-US" dirty="0"/>
              <a:t>+Y5</a:t>
            </a:r>
          </a:p>
          <a:p>
            <a:endParaRPr lang="en-GB" dirty="0"/>
          </a:p>
        </p:txBody>
      </p:sp>
      <p:pic>
        <p:nvPicPr>
          <p:cNvPr id="9" name="Picture 8">
            <a:extLst>
              <a:ext uri="{FF2B5EF4-FFF2-40B4-BE49-F238E27FC236}">
                <a16:creationId xmlns:a16="http://schemas.microsoft.com/office/drawing/2014/main" id="{6FB85E13-0207-633D-08E5-34EE8AB3A640}"/>
              </a:ext>
            </a:extLst>
          </p:cNvPr>
          <p:cNvPicPr>
            <a:picLocks noChangeAspect="1"/>
          </p:cNvPicPr>
          <p:nvPr/>
        </p:nvPicPr>
        <p:blipFill rotWithShape="1">
          <a:blip r:embed="rId3"/>
          <a:srcRect l="1490" t="21414" r="2637" b="18895"/>
          <a:stretch/>
        </p:blipFill>
        <p:spPr>
          <a:xfrm>
            <a:off x="175967" y="5356325"/>
            <a:ext cx="11447074" cy="469899"/>
          </a:xfrm>
          <a:prstGeom prst="rect">
            <a:avLst/>
          </a:prstGeom>
        </p:spPr>
      </p:pic>
      <p:sp>
        <p:nvSpPr>
          <p:cNvPr id="10" name="Rectangle 9">
            <a:extLst>
              <a:ext uri="{FF2B5EF4-FFF2-40B4-BE49-F238E27FC236}">
                <a16:creationId xmlns:a16="http://schemas.microsoft.com/office/drawing/2014/main" id="{FAE10CC9-9114-24FA-8AE3-84C5BE6BA1BC}"/>
              </a:ext>
            </a:extLst>
          </p:cNvPr>
          <p:cNvSpPr/>
          <p:nvPr/>
        </p:nvSpPr>
        <p:spPr>
          <a:xfrm>
            <a:off x="4028179" y="1862236"/>
            <a:ext cx="3575595" cy="923330"/>
          </a:xfrm>
          <a:prstGeom prst="rect">
            <a:avLst/>
          </a:prstGeom>
          <a:noFill/>
        </p:spPr>
        <p:txBody>
          <a:bodyPr wrap="none" lIns="91440" tIns="45720" rIns="91440" bIns="45720">
            <a:spAutoFit/>
          </a:bodyPr>
          <a:lstStyle/>
          <a:p>
            <a:pPr algn="ctr"/>
            <a:r>
              <a:rPr lang="en-US" sz="5400" b="1" cap="none" spc="0" dirty="0">
                <a:ln w="22225">
                  <a:solidFill>
                    <a:schemeClr val="accent2"/>
                  </a:solidFill>
                  <a:prstDash val="solid"/>
                </a:ln>
                <a:solidFill>
                  <a:schemeClr val="accent2">
                    <a:lumMod val="40000"/>
                    <a:lumOff val="60000"/>
                  </a:schemeClr>
                </a:solidFill>
                <a:effectLst/>
              </a:rPr>
              <a:t>Year 3/4/5</a:t>
            </a:r>
          </a:p>
        </p:txBody>
      </p:sp>
    </p:spTree>
    <p:extLst>
      <p:ext uri="{BB962C8B-B14F-4D97-AF65-F5344CB8AC3E}">
        <p14:creationId xmlns:p14="http://schemas.microsoft.com/office/powerpoint/2010/main" val="25155799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52C4D8-AB6C-DA7C-C1EA-D954D1DC1D0E}"/>
              </a:ext>
            </a:extLst>
          </p:cNvPr>
          <p:cNvSpPr>
            <a:spLocks noGrp="1"/>
          </p:cNvSpPr>
          <p:nvPr>
            <p:ph type="title"/>
          </p:nvPr>
        </p:nvSpPr>
        <p:spPr>
          <a:xfrm>
            <a:off x="210609" y="419100"/>
            <a:ext cx="8596668" cy="1320800"/>
          </a:xfrm>
        </p:spPr>
        <p:txBody>
          <a:bodyPr/>
          <a:lstStyle/>
          <a:p>
            <a:r>
              <a:rPr lang="en-US" dirty="0"/>
              <a:t>What we do in school to develop spelling skills…</a:t>
            </a:r>
            <a:endParaRPr lang="en-GB" dirty="0"/>
          </a:p>
        </p:txBody>
      </p:sp>
      <p:sp>
        <p:nvSpPr>
          <p:cNvPr id="3" name="Cloud 2">
            <a:extLst>
              <a:ext uri="{FF2B5EF4-FFF2-40B4-BE49-F238E27FC236}">
                <a16:creationId xmlns:a16="http://schemas.microsoft.com/office/drawing/2014/main" id="{76ADB6FA-85F2-217D-1465-177C7BE03980}"/>
              </a:ext>
            </a:extLst>
          </p:cNvPr>
          <p:cNvSpPr/>
          <p:nvPr/>
        </p:nvSpPr>
        <p:spPr>
          <a:xfrm rot="20926069">
            <a:off x="695325" y="1838325"/>
            <a:ext cx="3257550" cy="1457325"/>
          </a:xfrm>
          <a:prstGeom prst="cloud">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Weekly spelling tests</a:t>
            </a:r>
            <a:endParaRPr lang="en-GB" dirty="0">
              <a:solidFill>
                <a:schemeClr val="tx1"/>
              </a:solidFill>
            </a:endParaRPr>
          </a:p>
        </p:txBody>
      </p:sp>
      <p:sp>
        <p:nvSpPr>
          <p:cNvPr id="4" name="Cloud 3">
            <a:extLst>
              <a:ext uri="{FF2B5EF4-FFF2-40B4-BE49-F238E27FC236}">
                <a16:creationId xmlns:a16="http://schemas.microsoft.com/office/drawing/2014/main" id="{4089AF36-8393-47E5-FA2D-13447F9EC6AC}"/>
              </a:ext>
            </a:extLst>
          </p:cNvPr>
          <p:cNvSpPr/>
          <p:nvPr/>
        </p:nvSpPr>
        <p:spPr>
          <a:xfrm rot="779172">
            <a:off x="4689457" y="1977037"/>
            <a:ext cx="3292820" cy="1675199"/>
          </a:xfrm>
          <a:prstGeom prst="cloud">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 Weekly spelling lessons to teach the spelling rules given for spellings</a:t>
            </a:r>
            <a:endParaRPr lang="en-GB" dirty="0">
              <a:solidFill>
                <a:schemeClr val="tx1"/>
              </a:solidFill>
            </a:endParaRPr>
          </a:p>
        </p:txBody>
      </p:sp>
      <p:sp>
        <p:nvSpPr>
          <p:cNvPr id="5" name="Cloud 4">
            <a:extLst>
              <a:ext uri="{FF2B5EF4-FFF2-40B4-BE49-F238E27FC236}">
                <a16:creationId xmlns:a16="http://schemas.microsoft.com/office/drawing/2014/main" id="{6D466ADE-531B-7008-2DCD-05C4F663F6D7}"/>
              </a:ext>
            </a:extLst>
          </p:cNvPr>
          <p:cNvSpPr/>
          <p:nvPr/>
        </p:nvSpPr>
        <p:spPr>
          <a:xfrm>
            <a:off x="584589" y="3753140"/>
            <a:ext cx="3292820" cy="1675199"/>
          </a:xfrm>
          <a:prstGeom prst="cloud">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 Weekly spelling warm-ups</a:t>
            </a:r>
            <a:endParaRPr lang="en-GB" dirty="0">
              <a:solidFill>
                <a:schemeClr val="tx1"/>
              </a:solidFill>
            </a:endParaRPr>
          </a:p>
        </p:txBody>
      </p:sp>
      <p:sp>
        <p:nvSpPr>
          <p:cNvPr id="6" name="Cloud 5">
            <a:extLst>
              <a:ext uri="{FF2B5EF4-FFF2-40B4-BE49-F238E27FC236}">
                <a16:creationId xmlns:a16="http://schemas.microsoft.com/office/drawing/2014/main" id="{93D63103-82F0-7C49-BB93-3E8BCC66384E}"/>
              </a:ext>
            </a:extLst>
          </p:cNvPr>
          <p:cNvSpPr/>
          <p:nvPr/>
        </p:nvSpPr>
        <p:spPr>
          <a:xfrm>
            <a:off x="4063611" y="4242186"/>
            <a:ext cx="3420209" cy="2372306"/>
          </a:xfrm>
          <a:prstGeom prst="cloud">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Spelling mats- common exception words/phonics available in classrooms.</a:t>
            </a:r>
            <a:endParaRPr lang="en-GB" dirty="0">
              <a:solidFill>
                <a:schemeClr val="tx1"/>
              </a:solidFill>
            </a:endParaRPr>
          </a:p>
        </p:txBody>
      </p:sp>
      <p:sp>
        <p:nvSpPr>
          <p:cNvPr id="7" name="Cloud 6">
            <a:extLst>
              <a:ext uri="{FF2B5EF4-FFF2-40B4-BE49-F238E27FC236}">
                <a16:creationId xmlns:a16="http://schemas.microsoft.com/office/drawing/2014/main" id="{945BACA3-6909-3303-423A-407B38EBBA6E}"/>
              </a:ext>
            </a:extLst>
          </p:cNvPr>
          <p:cNvSpPr/>
          <p:nvPr/>
        </p:nvSpPr>
        <p:spPr>
          <a:xfrm>
            <a:off x="7899382" y="3539137"/>
            <a:ext cx="3292820" cy="1675199"/>
          </a:xfrm>
          <a:prstGeom prst="cloud">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 Provide a Spelling Frame login</a:t>
            </a:r>
            <a:endParaRPr lang="en-GB" dirty="0">
              <a:solidFill>
                <a:schemeClr val="tx1"/>
              </a:solidFill>
            </a:endParaRPr>
          </a:p>
        </p:txBody>
      </p:sp>
    </p:spTree>
    <p:extLst>
      <p:ext uri="{BB962C8B-B14F-4D97-AF65-F5344CB8AC3E}">
        <p14:creationId xmlns:p14="http://schemas.microsoft.com/office/powerpoint/2010/main" val="23012657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E650AD-6B4D-2DF9-5D94-1303B4F905D7}"/>
              </a:ext>
            </a:extLst>
          </p:cNvPr>
          <p:cNvSpPr>
            <a:spLocks noGrp="1"/>
          </p:cNvSpPr>
          <p:nvPr>
            <p:ph type="title"/>
          </p:nvPr>
        </p:nvSpPr>
        <p:spPr>
          <a:xfrm>
            <a:off x="3425296" y="2148656"/>
            <a:ext cx="8596668" cy="1320800"/>
          </a:xfrm>
        </p:spPr>
        <p:txBody>
          <a:bodyPr/>
          <a:lstStyle/>
          <a:p>
            <a:pPr algn="ctr"/>
            <a:r>
              <a:rPr lang="en-US" dirty="0">
                <a:latin typeface="Bernard MT Condensed" panose="02050806060905020404" pitchFamily="18" charset="0"/>
              </a:rPr>
              <a:t>We need your help!</a:t>
            </a:r>
            <a:endParaRPr lang="en-GB" dirty="0">
              <a:latin typeface="Bernard MT Condensed" panose="02050806060905020404" pitchFamily="18" charset="0"/>
            </a:endParaRPr>
          </a:p>
        </p:txBody>
      </p:sp>
      <p:sp>
        <p:nvSpPr>
          <p:cNvPr id="4" name="TextBox 3">
            <a:extLst>
              <a:ext uri="{FF2B5EF4-FFF2-40B4-BE49-F238E27FC236}">
                <a16:creationId xmlns:a16="http://schemas.microsoft.com/office/drawing/2014/main" id="{5B0A08A7-E5A4-0CAC-CAA3-12468695D8E2}"/>
              </a:ext>
            </a:extLst>
          </p:cNvPr>
          <p:cNvSpPr txBox="1"/>
          <p:nvPr/>
        </p:nvSpPr>
        <p:spPr>
          <a:xfrm>
            <a:off x="695692" y="4294238"/>
            <a:ext cx="8992814" cy="2308324"/>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en-US" sz="1600" dirty="0">
                <a:latin typeface="Britannic Bold" panose="020B0903060703020204" pitchFamily="34" charset="0"/>
              </a:rPr>
              <a:t>First the memory must be created. Your child’s brain send signals in a particular pattern associated with the word they are looking at and begins to create connections between neurons, called synapses. This will begin to happen in school when the spelling is taught. If they don’t do anything further, that connection disappears and the memory disappears with it. Consolidation is the process of committing it to the long-term memory so we can recall it later. The more your child practises each spelling, the stronger the connections in the brain become. This requires lots and lots of practice of each spelling! Then your child needs to be able to recall the memory. Each time they remember how to spell a word, the brain uses the connections they have build, making them even stronger.</a:t>
            </a:r>
            <a:endParaRPr lang="en-GB" sz="1600" dirty="0">
              <a:latin typeface="Britannic Bold" panose="020B0903060703020204" pitchFamily="34" charset="0"/>
            </a:endParaRPr>
          </a:p>
        </p:txBody>
      </p:sp>
      <p:sp>
        <p:nvSpPr>
          <p:cNvPr id="6" name="TextBox 5">
            <a:extLst>
              <a:ext uri="{FF2B5EF4-FFF2-40B4-BE49-F238E27FC236}">
                <a16:creationId xmlns:a16="http://schemas.microsoft.com/office/drawing/2014/main" id="{CB2A7A05-6295-C17E-DC5A-FF00432E8746}"/>
              </a:ext>
            </a:extLst>
          </p:cNvPr>
          <p:cNvSpPr txBox="1"/>
          <p:nvPr/>
        </p:nvSpPr>
        <p:spPr>
          <a:xfrm rot="21074316">
            <a:off x="372534" y="992402"/>
            <a:ext cx="6105524" cy="1477328"/>
          </a:xfrm>
          <a:prstGeom prst="rect">
            <a:avLst/>
          </a:prstGeom>
          <a:noFill/>
          <a:ln>
            <a:solidFill>
              <a:srgbClr val="00B050"/>
            </a:solidFill>
          </a:ln>
        </p:spPr>
        <p:txBody>
          <a:bodyPr wrap="square">
            <a:spAutoFit/>
          </a:bodyPr>
          <a:lstStyle/>
          <a:p>
            <a:r>
              <a:rPr lang="en-US" dirty="0">
                <a:latin typeface="Britannic Bold" panose="020B0903060703020204" pitchFamily="34" charset="0"/>
              </a:rPr>
              <a:t>Children need to have regular, short bursts of spelling practice to achieve this. Daily consolidation, just for 5 minutes is far more effective than trying to learn them in one go, once a week. This will just create week connections that quickly fade.</a:t>
            </a:r>
            <a:endParaRPr lang="en-GB" dirty="0">
              <a:latin typeface="Britannic Bold" panose="020B0903060703020204" pitchFamily="34" charset="0"/>
            </a:endParaRPr>
          </a:p>
        </p:txBody>
      </p:sp>
      <p:pic>
        <p:nvPicPr>
          <p:cNvPr id="3074" name="Picture 2" descr="Parent Organizations - KEA'AU MIDDLE SCHOOL">
            <a:extLst>
              <a:ext uri="{FF2B5EF4-FFF2-40B4-BE49-F238E27FC236}">
                <a16:creationId xmlns:a16="http://schemas.microsoft.com/office/drawing/2014/main" id="{1DE8B18A-28D5-A87B-109A-5E6A0ED26C7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47242" y="2705100"/>
            <a:ext cx="3152775" cy="1447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1148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additive="base">
                                        <p:cTn id="14" dur="500" fill="hold"/>
                                        <p:tgtEl>
                                          <p:spTgt spid="4"/>
                                        </p:tgtEl>
                                        <p:attrNameLst>
                                          <p:attrName>ppt_x</p:attrName>
                                        </p:attrNameLst>
                                      </p:cBhvr>
                                      <p:tavLst>
                                        <p:tav tm="0">
                                          <p:val>
                                            <p:strVal val="#ppt_x"/>
                                          </p:val>
                                        </p:tav>
                                        <p:tav tm="100000">
                                          <p:val>
                                            <p:strVal val="#ppt_x"/>
                                          </p:val>
                                        </p:tav>
                                      </p:tavLst>
                                    </p:anim>
                                    <p:anim calcmode="lin" valueType="num">
                                      <p:cBhvr additive="base">
                                        <p:cTn id="15"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8FC3F109-6D58-A64B-5EBF-1FBB3CF57F30}"/>
              </a:ext>
            </a:extLst>
          </p:cNvPr>
          <p:cNvPicPr>
            <a:picLocks noChangeAspect="1"/>
          </p:cNvPicPr>
          <p:nvPr/>
        </p:nvPicPr>
        <p:blipFill>
          <a:blip r:embed="rId2"/>
          <a:stretch>
            <a:fillRect/>
          </a:stretch>
        </p:blipFill>
        <p:spPr>
          <a:xfrm>
            <a:off x="579121" y="888682"/>
            <a:ext cx="11492750" cy="4028758"/>
          </a:xfrm>
          <a:prstGeom prst="rect">
            <a:avLst/>
          </a:prstGeom>
        </p:spPr>
      </p:pic>
      <p:pic>
        <p:nvPicPr>
          <p:cNvPr id="2050" name="Picture 2" descr="look say cover write check poster - Scholes (Elmet) Primary School, Leeds">
            <a:extLst>
              <a:ext uri="{FF2B5EF4-FFF2-40B4-BE49-F238E27FC236}">
                <a16:creationId xmlns:a16="http://schemas.microsoft.com/office/drawing/2014/main" id="{F0E81158-72E6-46A0-4657-869661AD094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4960" y="1207611"/>
            <a:ext cx="2798128" cy="3390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693472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03E8462A-FEBA-4848-81CC-3F8DA3E47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2109F83F-40FE-4DB3-84CC-09FB3340D0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1" name="Straight Connector 10">
              <a:extLst>
                <a:ext uri="{FF2B5EF4-FFF2-40B4-BE49-F238E27FC236}">
                  <a16:creationId xmlns:a16="http://schemas.microsoft.com/office/drawing/2014/main" id="{1DE492D7-C3C3-48FF-80C8-37021EA026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0B30FF97-2E9A-490A-AED2-90BA2E0EC1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13" name="Rectangle 25">
              <a:extLst>
                <a:ext uri="{FF2B5EF4-FFF2-40B4-BE49-F238E27FC236}">
                  <a16:creationId xmlns:a16="http://schemas.microsoft.com/office/drawing/2014/main" id="{B6D53C7D-A312-47B6-A66A-230A19CFAC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14" name="Isosceles Triangle 13">
              <a:extLst>
                <a:ext uri="{FF2B5EF4-FFF2-40B4-BE49-F238E27FC236}">
                  <a16:creationId xmlns:a16="http://schemas.microsoft.com/office/drawing/2014/main" id="{9329D58C-0D2E-4A2B-AD6A-9CEE506784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15" name="Rectangle 27">
              <a:extLst>
                <a:ext uri="{FF2B5EF4-FFF2-40B4-BE49-F238E27FC236}">
                  <a16:creationId xmlns:a16="http://schemas.microsoft.com/office/drawing/2014/main" id="{9D446EDE-C690-4461-8BF2-7634808FC8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16" name="Rectangle 28">
              <a:extLst>
                <a:ext uri="{FF2B5EF4-FFF2-40B4-BE49-F238E27FC236}">
                  <a16:creationId xmlns:a16="http://schemas.microsoft.com/office/drawing/2014/main" id="{323F3D34-6531-4AD7-A8C6-195A0902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17" name="Rectangle 29">
              <a:extLst>
                <a:ext uri="{FF2B5EF4-FFF2-40B4-BE49-F238E27FC236}">
                  <a16:creationId xmlns:a16="http://schemas.microsoft.com/office/drawing/2014/main" id="{B9B0AE3F-2350-435F-A9B0-C310BF876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18" name="Isosceles Triangle 17">
              <a:extLst>
                <a:ext uri="{FF2B5EF4-FFF2-40B4-BE49-F238E27FC236}">
                  <a16:creationId xmlns:a16="http://schemas.microsoft.com/office/drawing/2014/main" id="{4EFA655C-9E50-4C14-A89E-AD7B648E4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19" name="Isosceles Triangle 18">
              <a:extLst>
                <a:ext uri="{FF2B5EF4-FFF2-40B4-BE49-F238E27FC236}">
                  <a16:creationId xmlns:a16="http://schemas.microsoft.com/office/drawing/2014/main" id="{3E843863-7D25-4C01-9A17-E817CB6D99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grpSp>
      <p:sp>
        <p:nvSpPr>
          <p:cNvPr id="21" name="Rectangle 20">
            <a:extLst>
              <a:ext uri="{FF2B5EF4-FFF2-40B4-BE49-F238E27FC236}">
                <a16:creationId xmlns:a16="http://schemas.microsoft.com/office/drawing/2014/main" id="{7941F9B1-B01B-4A84-89D9-B169AEB4E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7E861BC3-C9ED-9BD3-3056-5B23FC1C2DAC}"/>
              </a:ext>
            </a:extLst>
          </p:cNvPr>
          <p:cNvPicPr>
            <a:picLocks noChangeAspect="1"/>
          </p:cNvPicPr>
          <p:nvPr/>
        </p:nvPicPr>
        <p:blipFill>
          <a:blip r:embed="rId2"/>
          <a:stretch>
            <a:fillRect/>
          </a:stretch>
        </p:blipFill>
        <p:spPr>
          <a:xfrm>
            <a:off x="1126309" y="1811732"/>
            <a:ext cx="9941259" cy="3230909"/>
          </a:xfrm>
          <a:prstGeom prst="rect">
            <a:avLst/>
          </a:prstGeom>
        </p:spPr>
      </p:pic>
    </p:spTree>
    <p:extLst>
      <p:ext uri="{BB962C8B-B14F-4D97-AF65-F5344CB8AC3E}">
        <p14:creationId xmlns:p14="http://schemas.microsoft.com/office/powerpoint/2010/main" val="70175284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4fd02fc4-5188-4326-a67b-9a9be966db07">
      <Terms xmlns="http://schemas.microsoft.com/office/infopath/2007/PartnerControls"/>
    </lcf76f155ced4ddcb4097134ff3c332f>
    <TaxCatchAll xmlns="a35d4670-c1f0-4033-be53-ae7a4f4fecbd"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269B09D626B9A49A64220A6466AD5F0" ma:contentTypeVersion="15" ma:contentTypeDescription="Create a new document." ma:contentTypeScope="" ma:versionID="5a08d5ec492f10dd6b7e2dd1b2cfca6a">
  <xsd:schema xmlns:xsd="http://www.w3.org/2001/XMLSchema" xmlns:xs="http://www.w3.org/2001/XMLSchema" xmlns:p="http://schemas.microsoft.com/office/2006/metadata/properties" xmlns:ns2="4fd02fc4-5188-4326-a67b-9a9be966db07" xmlns:ns3="a35d4670-c1f0-4033-be53-ae7a4f4fecbd" targetNamespace="http://schemas.microsoft.com/office/2006/metadata/properties" ma:root="true" ma:fieldsID="b7f4f3c0aca2488905cbfc20b020c11d" ns2:_="" ns3:_="">
    <xsd:import namespace="4fd02fc4-5188-4326-a67b-9a9be966db07"/>
    <xsd:import namespace="a35d4670-c1f0-4033-be53-ae7a4f4fecbd"/>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DateTaken" minOccurs="0"/>
                <xsd:element ref="ns3:SharedWithUsers" minOccurs="0"/>
                <xsd:element ref="ns3:SharedWithDetails"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Locatio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fd02fc4-5188-4326-a67b-9a9be966db0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element name="MediaServiceDateTaken" ma:index="11" nillable="true" ma:displayName="MediaServiceDateTaken" ma:hidden="true" ma:internalName="MediaServiceDateTaken" ma:readOnly="true">
      <xsd:simpleType>
        <xsd:restriction base="dms:Text"/>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614d7b24-c812-4ab9-97de-b36a7f2967c2" ma:termSetId="09814cd3-568e-fe90-9814-8d621ff8fb84" ma:anchorId="fba54fb3-c3e1-fe81-a776-ca4b69148c4d" ma:open="true" ma:isKeyword="false">
      <xsd:complexType>
        <xsd:sequence>
          <xsd:element ref="pc:Terms" minOccurs="0" maxOccurs="1"/>
        </xsd:sequence>
      </xsd:complex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dexed="true" ma:internalName="MediaServiceLocation" ma:readOnly="true">
      <xsd:simpleType>
        <xsd:restriction base="dms:Text"/>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35d4670-c1f0-4033-be53-ae7a4f4fecbd"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5f77ef10-ddf9-4076-9894-615c4ec80ec6}" ma:internalName="TaxCatchAll" ma:showField="CatchAllData" ma:web="a35d4670-c1f0-4033-be53-ae7a4f4fecb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11B0029-D269-43FE-8BA8-AE0B71100293}">
  <ds:schemaRefs>
    <ds:schemaRef ds:uri="http://schemas.microsoft.com/sharepoint/v3/contenttype/forms"/>
  </ds:schemaRefs>
</ds:datastoreItem>
</file>

<file path=customXml/itemProps2.xml><?xml version="1.0" encoding="utf-8"?>
<ds:datastoreItem xmlns:ds="http://schemas.openxmlformats.org/officeDocument/2006/customXml" ds:itemID="{BC40CBE5-F422-4269-9D4C-ED1CD21842B3}">
  <ds:schemaRefs>
    <ds:schemaRef ds:uri="4fd02fc4-5188-4326-a67b-9a9be966db07"/>
    <ds:schemaRef ds:uri="a35d4670-c1f0-4033-be53-ae7a4f4fecbd"/>
    <ds:schemaRef ds:uri="http://purl.org/dc/elements/1.1/"/>
    <ds:schemaRef ds:uri="http://schemas.microsoft.com/office/infopath/2007/PartnerControls"/>
    <ds:schemaRef ds:uri="http://schemas.microsoft.com/office/2006/documentManagement/types"/>
    <ds:schemaRef ds:uri="http://schemas.microsoft.com/office/2006/metadata/properties"/>
    <ds:schemaRef ds:uri="http://purl.org/dc/terms/"/>
    <ds:schemaRef ds:uri="http://purl.org/dc/dcmitype/"/>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D4379FA4-DB39-436F-906D-A7F3C19BDAD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fd02fc4-5188-4326-a67b-9a9be966db07"/>
    <ds:schemaRef ds:uri="a35d4670-c1f0-4033-be53-ae7a4f4fecb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Facet</Template>
  <TotalTime>617</TotalTime>
  <Words>494</Words>
  <Application>Microsoft Office PowerPoint</Application>
  <PresentationFormat>Widescreen</PresentationFormat>
  <Paragraphs>36</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Facet</vt:lpstr>
      <vt:lpstr>Spelling Workshop</vt:lpstr>
      <vt:lpstr>Why is spelling so important?</vt:lpstr>
      <vt:lpstr>National Spelling Expectations</vt:lpstr>
      <vt:lpstr>National Spelling Expectations</vt:lpstr>
      <vt:lpstr>National Spelling Expectations</vt:lpstr>
      <vt:lpstr>What we do in school to develop spelling skills…</vt:lpstr>
      <vt:lpstr>We need your help!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BECCA</dc:creator>
  <cp:lastModifiedBy>Rebecca Brodrick</cp:lastModifiedBy>
  <cp:revision>4</cp:revision>
  <cp:lastPrinted>2024-10-08T09:05:20Z</cp:lastPrinted>
  <dcterms:created xsi:type="dcterms:W3CDTF">2024-10-01T10:46:05Z</dcterms:created>
  <dcterms:modified xsi:type="dcterms:W3CDTF">2024-10-09T09:20:50Z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0x010100B269B09D626B9A49A64220A6466AD5F0</vt:lpwstr>
  </property>
  <property fmtid="{D5CDD505-2E9C-101B-9397-08002B2CF9AE}" pid="3" name="MediaServiceImageTags">
    <vt:lpwstr/>
  </property>
</Properties>
</file>