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1" r:id="rId9"/>
    <p:sldId id="268" r:id="rId10"/>
    <p:sldId id="270" r:id="rId11"/>
    <p:sldId id="263" r:id="rId12"/>
    <p:sldId id="271" r:id="rId13"/>
    <p:sldId id="272" r:id="rId14"/>
    <p:sldId id="266" r:id="rId15"/>
    <p:sldId id="26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FEDACA-DD79-4776-8883-ECD1C54D23C2}" v="4" dt="2025-01-31T12:54:46.068"/>
    <p1510:client id="{E4358DE2-B56E-7F54-35D0-1FF94716A317}" v="2" dt="2025-01-31T12:52:46.0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B6E78-F3FB-D022-8017-2181B9CC6A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1A9A8E-1E10-3D28-9048-03B50CD428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7BC00B-7742-5B1D-198F-3B0A6FE82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D15E9-8363-40A2-9885-9A96F80903F2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DEFB3-0F3F-5B01-6C03-B53029BEB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D74039-8FF1-0918-9CD7-3CBE4C51C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65CF-CCF7-497A-84F6-3D40FC9BE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441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061D2-83EA-E4C1-E850-C70B3D402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53C4FB-40EC-B78A-DCE1-5EAA880E7F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82404F-C395-E82E-7895-6A4AD50CA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D15E9-8363-40A2-9885-9A96F80903F2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F6D627-C8AF-E729-5D18-159FF181F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5C516-5A0A-F1E1-5F45-05A48771A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65CF-CCF7-497A-84F6-3D40FC9BE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985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C61B23-FB92-1B1B-6FA2-B6B8F5F66A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3A3ECB-6153-D1E1-8235-EB7015893C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8121D-4073-2C87-BB7A-77E8048E0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D15E9-8363-40A2-9885-9A96F80903F2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BF7C5-23C2-0B61-E9FF-499F7A2FD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41F954-38AE-A7E2-5602-F666790CD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65CF-CCF7-497A-84F6-3D40FC9BE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08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3CD9C-E1D2-4604-195D-2C6F5AD8D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9023A-FB83-0A51-E877-B03089EDD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C64904-B94D-CD92-AD2A-E0DF9A35D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D15E9-8363-40A2-9885-9A96F80903F2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10632-8A3C-F8D4-DADC-C8E40393C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4C9BB2-AB3F-5235-2BCF-B04325E04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65CF-CCF7-497A-84F6-3D40FC9BE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785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A447D-F21A-130D-9BC2-E951FE1F1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C1505C-1897-EE3E-6EF3-BC1A33A1F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4DA2D-2769-955A-95C7-2B7FC5836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D15E9-8363-40A2-9885-9A96F80903F2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F7E9F-42A2-593B-4EAB-032DC9D01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D6736-E27B-0300-879F-7BC947080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65CF-CCF7-497A-84F6-3D40FC9BE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764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C413F-C8D0-4BA7-BF6E-C30D677E6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B49B0-947F-1CA8-FF67-BCE8A4D6FC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1A67EB-5AE8-A0ED-1278-60C213779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8ABA17-A97A-E70E-5DC3-02DF4DDFC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D15E9-8363-40A2-9885-9A96F80903F2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C00858-CDDA-8451-536D-11499E2E9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20A78F-0962-9921-140F-676CF9E68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65CF-CCF7-497A-84F6-3D40FC9BE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703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DE65E-9E46-DD8F-0B80-627E9AFAF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4B22F5-DAC6-1920-6C0F-9AE5779D1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CCA7B8-C409-CF38-73DB-5DD280AE1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438DB4-AF2E-00A2-5F33-D700B3C637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3BDA00-4256-72E9-B438-A217A686D2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010307-668F-81B3-A294-1434ADCDD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D15E9-8363-40A2-9885-9A96F80903F2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F8ADD2-2055-0004-E8BC-497AEFEEA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3D5CD0-691A-B5AD-2AB6-0B5176D12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65CF-CCF7-497A-84F6-3D40FC9BE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635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3ECE4-8846-63A9-9B44-0724FDC65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432AC2-DDA2-7E92-1D2A-B1B4BBD65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D15E9-8363-40A2-9885-9A96F80903F2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CEF2AA-2B7E-A0DA-9844-61E27555B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879498-D2F6-33AE-E0A6-C40C28E34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65CF-CCF7-497A-84F6-3D40FC9BE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84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B510F1-75AA-84BE-695B-302C3D179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D15E9-8363-40A2-9885-9A96F80903F2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522033-51A9-0875-AAB2-AA56C74A8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CDAA1A-591D-1BD5-24FC-6BC448F62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65CF-CCF7-497A-84F6-3D40FC9BE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926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6285E-5589-5298-1EA5-B6C2DA327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DEB7C-CAEE-12EA-A5FF-7595EBF85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EEC361-5C16-5DF8-441D-C71C20C5CB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6B12C4-1623-09A0-3A18-F5573A23A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D15E9-8363-40A2-9885-9A96F80903F2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C35E1C-396F-5F5F-68F7-4B4974095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6488AE-8470-10FD-2651-D649B6EA7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65CF-CCF7-497A-84F6-3D40FC9BE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625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274E0-92B5-2F77-6117-2F2EE7EB0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0A28F9-D6AF-D026-F0D2-1AE0E7DE23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9E57A-A0B8-279A-940C-EDE56D7CD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60E421-657F-23A3-E9AE-69AB2305E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D15E9-8363-40A2-9885-9A96F80903F2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8EE5D-2683-6244-0C32-9EEAD3120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380486-3B6F-D0C7-E069-7D1C65C7A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65CF-CCF7-497A-84F6-3D40FC9BE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58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419040-BFAD-8C70-FF0C-7C575A33F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9C80E7-4442-19A5-A015-93ECBD68A1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E39F5-7321-F300-D966-EC33DA26EE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D15E9-8363-40A2-9885-9A96F80903F2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860CD-F9E1-CFFF-2B43-3A3FE108E5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D81E9-CAF7-C9C4-2EC1-05210875E0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265CF-CCF7-497A-84F6-3D40FC9BE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71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7" Type="http://schemas.openxmlformats.org/officeDocument/2006/relationships/image" Target="../media/image29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sv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sv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svg"/><Relationship Id="rId4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7" Type="http://schemas.openxmlformats.org/officeDocument/2006/relationships/image" Target="../media/image21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sv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B7F117-BCDB-B14E-BAD3-5F419A7C16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7689" y="3071183"/>
            <a:ext cx="9910296" cy="2590027"/>
          </a:xfrm>
        </p:spPr>
        <p:txBody>
          <a:bodyPr anchor="t">
            <a:normAutofit/>
          </a:bodyPr>
          <a:lstStyle/>
          <a:p>
            <a:pPr algn="l"/>
            <a:r>
              <a:rPr lang="en-GB" sz="8000"/>
              <a:t>High Adventure Year 5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D027BD-6967-F758-86AD-C4C329F822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7688" y="1553518"/>
            <a:ext cx="9910295" cy="1281733"/>
          </a:xfrm>
        </p:spPr>
        <p:txBody>
          <a:bodyPr anchor="b">
            <a:normAutofit/>
          </a:bodyPr>
          <a:lstStyle/>
          <a:p>
            <a:pPr algn="l"/>
            <a:r>
              <a:rPr lang="en-GB" dirty="0"/>
              <a:t>September 2025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03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B0256C-BD64-8A3C-EF7D-B8EC5EE3F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GB" sz="5400" dirty="0"/>
              <a:t>Medication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89E9C-7632-0F40-2909-80C122200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5704794" cy="3435531"/>
          </a:xfrm>
        </p:spPr>
        <p:txBody>
          <a:bodyPr anchor="ctr">
            <a:normAutofit/>
          </a:bodyPr>
          <a:lstStyle/>
          <a:p>
            <a:r>
              <a:rPr lang="en-GB" sz="2400" dirty="0"/>
              <a:t>School will take medications / inhalers that are normally administered during school hours.</a:t>
            </a:r>
          </a:p>
          <a:p>
            <a:r>
              <a:rPr lang="en-GB" sz="2400" dirty="0"/>
              <a:t>If your child has medication that needs to be taken outside these hours, please see Mr. Hussain in the office.</a:t>
            </a:r>
          </a:p>
        </p:txBody>
      </p:sp>
      <p:pic>
        <p:nvPicPr>
          <p:cNvPr id="5" name="Graphic 4" descr="First aid kit outline">
            <a:extLst>
              <a:ext uri="{FF2B5EF4-FFF2-40B4-BE49-F238E27FC236}">
                <a16:creationId xmlns:a16="http://schemas.microsoft.com/office/drawing/2014/main" id="{A7EAA301-FCC2-D373-A575-1EC0CAFA4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01858" y="3045000"/>
            <a:ext cx="2443480" cy="2443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326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8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169F6-5EA0-BB0D-D065-848667C3A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6436" y="4731"/>
            <a:ext cx="7105564" cy="5682341"/>
          </a:xfrm>
        </p:spPr>
        <p:txBody>
          <a:bodyPr anchor="t">
            <a:noAutofit/>
          </a:bodyPr>
          <a:lstStyle/>
          <a:p>
            <a:pPr marL="0" indent="0" fontAlgn="base">
              <a:buNone/>
            </a:pPr>
            <a:r>
              <a:rPr lang="en-US" sz="2000" b="1" i="0" dirty="0">
                <a:effectLst/>
                <a:latin typeface="Calibri   "/>
                <a:cs typeface="Calibri"/>
              </a:rPr>
              <a:t>All kit should fit into a small rucksack</a:t>
            </a:r>
            <a:r>
              <a:rPr lang="en-US" sz="2000" b="1" dirty="0">
                <a:latin typeface="Calibri   "/>
                <a:cs typeface="Calibri"/>
              </a:rPr>
              <a:t>/</a:t>
            </a:r>
            <a:r>
              <a:rPr lang="en-US" sz="2000" b="1" i="0" dirty="0">
                <a:effectLst/>
                <a:latin typeface="Calibri   "/>
                <a:cs typeface="Calibri"/>
              </a:rPr>
              <a:t>bag that your child can carry by themselves.</a:t>
            </a:r>
            <a:r>
              <a:rPr lang="en-US" sz="2000" b="1" dirty="0">
                <a:latin typeface="Calibri   "/>
                <a:cs typeface="Calibri"/>
              </a:rPr>
              <a:t> </a:t>
            </a:r>
            <a:endParaRPr lang="en-US" sz="2000" b="1" i="0" dirty="0">
              <a:effectLst/>
              <a:latin typeface="Calibri   "/>
              <a:cs typeface="Calibri"/>
            </a:endParaRPr>
          </a:p>
          <a:p>
            <a:pPr marL="0" indent="0" rtl="0" fontAlgn="base">
              <a:buNone/>
            </a:pPr>
            <a:r>
              <a:rPr lang="en-US" sz="2000" b="0" i="0" dirty="0">
                <a:effectLst/>
                <a:latin typeface="Calibri   "/>
              </a:rPr>
              <a:t>The bag should include:</a:t>
            </a:r>
          </a:p>
          <a:p>
            <a:pPr fontAlgn="base"/>
            <a:r>
              <a:rPr lang="en-US" sz="2000" b="0" i="0" dirty="0">
                <a:effectLst/>
                <a:latin typeface="Calibri   "/>
                <a:cs typeface="Calibri"/>
              </a:rPr>
              <a:t>A t-shirt 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Calibri   "/>
                <a:cs typeface="Calibri"/>
              </a:rPr>
              <a:t>A jumper (not a hoody) 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Calibri   "/>
                <a:cs typeface="Calibri"/>
              </a:rPr>
              <a:t>One pair of bottoms, for example (joggers, tracksuit bottoms, leggings, shorts) </a:t>
            </a:r>
            <a:r>
              <a:rPr lang="en-US" sz="2000" dirty="0">
                <a:latin typeface="Calibri   "/>
                <a:cs typeface="Calibri"/>
              </a:rPr>
              <a:t>no</a:t>
            </a:r>
            <a:r>
              <a:rPr lang="en-US" sz="2000" b="0" i="0" dirty="0">
                <a:effectLst/>
                <a:latin typeface="Calibri   "/>
                <a:cs typeface="Calibri"/>
              </a:rPr>
              <a:t> jeans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Calibri   "/>
                <a:cs typeface="Calibri"/>
              </a:rPr>
              <a:t>A pair of </a:t>
            </a:r>
            <a:r>
              <a:rPr lang="en-US" sz="2000" dirty="0" err="1">
                <a:latin typeface="Calibri   "/>
                <a:cs typeface="Calibri"/>
              </a:rPr>
              <a:t>pyjamas</a:t>
            </a:r>
            <a:r>
              <a:rPr lang="en-US" sz="2000" b="0" i="0" dirty="0">
                <a:effectLst/>
                <a:latin typeface="Calibri   "/>
                <a:cs typeface="Calibri"/>
              </a:rPr>
              <a:t> and slippers / sandals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Calibri   "/>
                <a:cs typeface="Calibri"/>
              </a:rPr>
              <a:t>A pair of socks and underwear 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Calibri   "/>
                <a:cs typeface="Calibri"/>
              </a:rPr>
              <a:t>A toothbrush and toothpaste</a:t>
            </a:r>
          </a:p>
          <a:p>
            <a:pPr fontAlgn="base"/>
            <a:r>
              <a:rPr lang="en-US" sz="2000" b="0" i="0" dirty="0">
                <a:effectLst/>
                <a:latin typeface="Calibri   "/>
                <a:cs typeface="Calibri"/>
              </a:rPr>
              <a:t>A </a:t>
            </a:r>
            <a:r>
              <a:rPr lang="en-US" sz="2000" dirty="0">
                <a:latin typeface="Calibri   "/>
                <a:cs typeface="Calibri"/>
              </a:rPr>
              <a:t>towel, shower</a:t>
            </a:r>
            <a:r>
              <a:rPr lang="en-US" sz="2000" b="0" i="0" dirty="0">
                <a:effectLst/>
                <a:latin typeface="Calibri   "/>
                <a:cs typeface="Calibri"/>
              </a:rPr>
              <a:t> gel and deodorant 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2000" dirty="0">
                <a:latin typeface="Calibri   "/>
                <a:cs typeface="Calibri"/>
              </a:rPr>
              <a:t>W</a:t>
            </a:r>
            <a:r>
              <a:rPr lang="en-US" sz="2000" b="0" i="0" dirty="0">
                <a:effectLst/>
                <a:latin typeface="Calibri   "/>
                <a:cs typeface="Calibri"/>
              </a:rPr>
              <a:t>ater bottle (must be transparent) </a:t>
            </a:r>
          </a:p>
          <a:p>
            <a:pPr fontAlgn="base"/>
            <a:r>
              <a:rPr lang="en-US" sz="2000" dirty="0">
                <a:latin typeface="Calibri   "/>
                <a:cs typeface="Calibri"/>
              </a:rPr>
              <a:t>Small Teddy</a:t>
            </a:r>
            <a:endParaRPr lang="en-US" sz="2000" b="0" i="0" dirty="0">
              <a:effectLst/>
              <a:latin typeface="Calibri   "/>
              <a:cs typeface="Calibri"/>
            </a:endParaRPr>
          </a:p>
          <a:p>
            <a:endParaRPr lang="en-GB" sz="2000" dirty="0">
              <a:latin typeface="Calibri   "/>
            </a:endParaRPr>
          </a:p>
          <a:p>
            <a:r>
              <a:rPr lang="en-GB" sz="2000" b="1" dirty="0">
                <a:latin typeface="Calibri   "/>
              </a:rPr>
              <a:t>High Adventure will provide waterproofs if required</a:t>
            </a:r>
          </a:p>
          <a:p>
            <a:r>
              <a:rPr lang="en-GB" sz="2000" b="1" dirty="0">
                <a:latin typeface="Calibri   "/>
              </a:rPr>
              <a:t>No mobile phones, gadgets, books or games are needed.</a:t>
            </a:r>
          </a:p>
        </p:txBody>
      </p:sp>
      <p:pic>
        <p:nvPicPr>
          <p:cNvPr id="5" name="Graphic 4" descr="Sock outline">
            <a:extLst>
              <a:ext uri="{FF2B5EF4-FFF2-40B4-BE49-F238E27FC236}">
                <a16:creationId xmlns:a16="http://schemas.microsoft.com/office/drawing/2014/main" id="{649A6D58-920A-6C33-440D-BE047AC5D8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69160" y="1374231"/>
            <a:ext cx="1094959" cy="1094959"/>
          </a:xfrm>
          <a:prstGeom prst="rect">
            <a:avLst/>
          </a:prstGeom>
        </p:spPr>
      </p:pic>
      <p:pic>
        <p:nvPicPr>
          <p:cNvPr id="7" name="Graphic 6" descr="Shirt outline">
            <a:extLst>
              <a:ext uri="{FF2B5EF4-FFF2-40B4-BE49-F238E27FC236}">
                <a16:creationId xmlns:a16="http://schemas.microsoft.com/office/drawing/2014/main" id="{44390227-7989-1936-8A60-C61886D36A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45102" y="1374232"/>
            <a:ext cx="1094958" cy="1094958"/>
          </a:xfrm>
          <a:prstGeom prst="rect">
            <a:avLst/>
          </a:prstGeom>
        </p:spPr>
      </p:pic>
      <p:pic>
        <p:nvPicPr>
          <p:cNvPr id="9" name="Graphic 8" descr="Pants outline">
            <a:extLst>
              <a:ext uri="{FF2B5EF4-FFF2-40B4-BE49-F238E27FC236}">
                <a16:creationId xmlns:a16="http://schemas.microsoft.com/office/drawing/2014/main" id="{355F295A-DB22-9942-1DD0-F95081FC871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45063" y="1374232"/>
            <a:ext cx="1094959" cy="109495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5F95EC-BBD3-E299-4338-CC7BA54EE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470517"/>
            <a:ext cx="3796306" cy="4644821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GB" sz="4800" dirty="0"/>
              <a:t>Kit</a:t>
            </a:r>
            <a:br>
              <a:rPr lang="en-GB" sz="4800" dirty="0"/>
            </a:br>
            <a:br>
              <a:rPr lang="en-GB" sz="4800" dirty="0"/>
            </a:br>
            <a:br>
              <a:rPr lang="en-GB" sz="4800" dirty="0"/>
            </a:br>
            <a:br>
              <a:rPr lang="en-GB" sz="4800" dirty="0"/>
            </a:br>
            <a:r>
              <a:rPr lang="en-US" sz="2700" b="0" i="0" dirty="0">
                <a:effectLst/>
                <a:latin typeface="Calibri" panose="020F0502020204030204" pitchFamily="34" charset="0"/>
              </a:rPr>
              <a:t>Please arrive in suitable bottoms, t-shirt, jumper and trainers. Warm coat / fleece. No jeans.</a:t>
            </a:r>
            <a:br>
              <a:rPr lang="en-US" sz="2000" b="0" i="0" dirty="0">
                <a:effectLst/>
                <a:latin typeface="Calibri" panose="020F0502020204030204" pitchFamily="34" charset="0"/>
              </a:rPr>
            </a:br>
            <a:br>
              <a:rPr lang="en-US" sz="2000" b="0" i="0" dirty="0">
                <a:effectLst/>
                <a:latin typeface="Calibri" panose="020F0502020204030204" pitchFamily="34" charset="0"/>
              </a:rPr>
            </a:br>
            <a:r>
              <a:rPr lang="en-US" b="1" dirty="0">
                <a:latin typeface="Calibri" panose="020F0502020204030204" pitchFamily="34" charset="0"/>
              </a:rPr>
              <a:t>Name everything and pack with your child. </a:t>
            </a:r>
            <a:endParaRPr lang="en-GB" sz="4800" b="1" dirty="0"/>
          </a:p>
        </p:txBody>
      </p:sp>
    </p:spTree>
    <p:extLst>
      <p:ext uri="{BB962C8B-B14F-4D97-AF65-F5344CB8AC3E}">
        <p14:creationId xmlns:p14="http://schemas.microsoft.com/office/powerpoint/2010/main" val="352383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5149BA-1DA7-7577-0F44-AEF9E6023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GB" sz="5400"/>
              <a:t>Questions</a:t>
            </a:r>
          </a:p>
        </p:txBody>
      </p:sp>
      <p:grpSp>
        <p:nvGrpSpPr>
          <p:cNvPr id="18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5D398-B2C2-23D7-CD8F-36E527EA8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10"/>
            <a:ext cx="10143668" cy="2114534"/>
          </a:xfrm>
        </p:spPr>
        <p:txBody>
          <a:bodyPr anchor="ctr">
            <a:normAutofit/>
          </a:bodyPr>
          <a:lstStyle/>
          <a:p>
            <a:r>
              <a:rPr lang="en-GB" sz="2400" dirty="0"/>
              <a:t>Total cost will be confirmed.</a:t>
            </a:r>
            <a:endParaRPr lang="en-GB" sz="2400" dirty="0">
              <a:highlight>
                <a:srgbClr val="FF0000"/>
              </a:highlight>
            </a:endParaRPr>
          </a:p>
          <a:p>
            <a:endParaRPr lang="en-GB" sz="2400" dirty="0"/>
          </a:p>
          <a:p>
            <a:r>
              <a:rPr lang="en-GB" sz="2400" dirty="0"/>
              <a:t>If you have a question, please speak to a member of staff at school or send an email to the office.</a:t>
            </a:r>
          </a:p>
        </p:txBody>
      </p:sp>
      <p:pic>
        <p:nvPicPr>
          <p:cNvPr id="5" name="Graphic 4" descr="Thought outline">
            <a:extLst>
              <a:ext uri="{FF2B5EF4-FFF2-40B4-BE49-F238E27FC236}">
                <a16:creationId xmlns:a16="http://schemas.microsoft.com/office/drawing/2014/main" id="{7B18B6B4-8BCA-2714-3274-6C68D4DAD9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37790" y="715714"/>
            <a:ext cx="1282654" cy="1282654"/>
          </a:xfrm>
          <a:prstGeom prst="rect">
            <a:avLst/>
          </a:prstGeom>
        </p:spPr>
      </p:pic>
      <p:pic>
        <p:nvPicPr>
          <p:cNvPr id="7" name="Graphic 6" descr="Thought outline">
            <a:extLst>
              <a:ext uri="{FF2B5EF4-FFF2-40B4-BE49-F238E27FC236}">
                <a16:creationId xmlns:a16="http://schemas.microsoft.com/office/drawing/2014/main" id="{95508343-CC41-C72F-D920-00A172B019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52769" y="703283"/>
            <a:ext cx="1307515" cy="1307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600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39CCD5-9942-C910-DA7E-C910DF959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6000" dirty="0"/>
              <a:t>High Adventure</a:t>
            </a:r>
          </a:p>
        </p:txBody>
      </p:sp>
      <p:grpSp>
        <p:nvGrpSpPr>
          <p:cNvPr id="1033" name="Group 103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034" name="Rectangle 103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5" name="Rectangle 103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872BF9-8F7E-BD54-DC56-58ED10558740}"/>
              </a:ext>
            </a:extLst>
          </p:cNvPr>
          <p:cNvSpPr txBox="1"/>
          <p:nvPr/>
        </p:nvSpPr>
        <p:spPr>
          <a:xfrm>
            <a:off x="590719" y="2330505"/>
            <a:ext cx="4803113" cy="3979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High Adventure is in Cowling. It is an outdoor residential </a:t>
            </a:r>
            <a:r>
              <a:rPr lang="en-US" sz="2800" dirty="0" err="1"/>
              <a:t>centre</a:t>
            </a:r>
            <a:r>
              <a:rPr lang="en-US" sz="2800" dirty="0"/>
              <a:t> that has been open since 2001.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Activities are led by trained staff and they have 1</a:t>
            </a:r>
            <a:r>
              <a:rPr lang="en-US" sz="2800" baseline="30000" dirty="0"/>
              <a:t>st</a:t>
            </a:r>
            <a:r>
              <a:rPr lang="en-US" sz="2800" dirty="0"/>
              <a:t> aid training.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All activities are onsite for this trip.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Rectangle 104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Outdoor Education | High Adventure |Cowling">
            <a:extLst>
              <a:ext uri="{FF2B5EF4-FFF2-40B4-BE49-F238E27FC236}">
                <a16:creationId xmlns:a16="http://schemas.microsoft.com/office/drawing/2014/main" id="{01AF028B-06B4-DCFA-73F5-07064EA78E9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62" r="-2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768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5E65EA-8AFA-7E9B-20BE-46C4F64EB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GB" sz="4800" dirty="0"/>
              <a:t>Schedule 15.09.25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75BAF-C19B-9317-6766-3E77DB722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2692402"/>
            <a:ext cx="8998201" cy="3571698"/>
          </a:xfrm>
        </p:spPr>
        <p:txBody>
          <a:bodyPr anchor="ctr">
            <a:normAutofit/>
          </a:bodyPr>
          <a:lstStyle/>
          <a:p>
            <a:r>
              <a:rPr lang="en-US" sz="2400" dirty="0"/>
              <a:t>11:00 Leave Wycliffe</a:t>
            </a:r>
          </a:p>
          <a:p>
            <a:r>
              <a:rPr lang="en-US" sz="2400" dirty="0"/>
              <a:t>12:00 Arrive High Adventure</a:t>
            </a:r>
            <a:r>
              <a:rPr lang="en-GB" sz="2400" dirty="0"/>
              <a:t>. </a:t>
            </a:r>
            <a:r>
              <a:rPr lang="en-US" sz="2400" dirty="0"/>
              <a:t>Welcome Meeting and Lunch</a:t>
            </a:r>
          </a:p>
          <a:p>
            <a:r>
              <a:rPr lang="en-US" sz="2400" dirty="0"/>
              <a:t>13:30 Activity – </a:t>
            </a:r>
            <a:r>
              <a:rPr lang="en-GB" sz="2400" dirty="0"/>
              <a:t>Zip Wire / Crate Stack</a:t>
            </a:r>
          </a:p>
          <a:p>
            <a:r>
              <a:rPr lang="en-US" sz="2400" dirty="0"/>
              <a:t>17:30 Evening Meal </a:t>
            </a:r>
          </a:p>
          <a:p>
            <a:r>
              <a:rPr lang="en-US" sz="2400" dirty="0"/>
              <a:t>18:30 Activity – Campfire and circus / Archery</a:t>
            </a:r>
            <a:endParaRPr lang="en-GB" sz="2400" dirty="0"/>
          </a:p>
          <a:p>
            <a:r>
              <a:rPr lang="en-US" sz="2400" dirty="0"/>
              <a:t>20:30 Downtime</a:t>
            </a:r>
            <a:r>
              <a:rPr lang="en-GB" sz="2400" dirty="0"/>
              <a:t> before lights out: evening class books by staff/charades etc </a:t>
            </a:r>
            <a:endParaRPr lang="en-GB" sz="2400" dirty="0">
              <a:cs typeface="Calibri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>
            <a:extLst>
              <a:ext uri="{FF2B5EF4-FFF2-40B4-BE49-F238E27FC236}">
                <a16:creationId xmlns:a16="http://schemas.microsoft.com/office/drawing/2014/main" id="{027235D0-6D2C-6F73-CCC1-60194216EF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8761" y="4583148"/>
            <a:ext cx="2081279" cy="154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DE12C760-C2B7-1F42-14E3-6B11240D9C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8280" y="2693051"/>
            <a:ext cx="2081280" cy="154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5619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5E65EA-8AFA-7E9B-20BE-46C4F64EB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GB" sz="4800" dirty="0"/>
              <a:t>Schedule 16.09.25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75BAF-C19B-9317-6766-3E77DB722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2508071"/>
            <a:ext cx="9941319" cy="3833544"/>
          </a:xfrm>
        </p:spPr>
        <p:txBody>
          <a:bodyPr anchor="ctr">
            <a:noAutofit/>
          </a:bodyPr>
          <a:lstStyle/>
          <a:p>
            <a:r>
              <a:rPr lang="en-US" sz="2400" dirty="0"/>
              <a:t>7:30 Wake up</a:t>
            </a:r>
          </a:p>
          <a:p>
            <a:r>
              <a:rPr lang="en-US" sz="2400" dirty="0"/>
              <a:t>8:00 Breakfast then sandwich making (ingredients provided)</a:t>
            </a:r>
            <a:endParaRPr lang="en-GB" sz="2400" dirty="0"/>
          </a:p>
          <a:p>
            <a:r>
              <a:rPr lang="en-US" sz="2400" dirty="0"/>
              <a:t>8:45 Morning meeting</a:t>
            </a:r>
            <a:endParaRPr lang="en-GB" sz="2400" dirty="0"/>
          </a:p>
          <a:p>
            <a:r>
              <a:rPr lang="en-US" sz="2400" dirty="0"/>
              <a:t>9:30 Activity – </a:t>
            </a:r>
            <a:r>
              <a:rPr lang="en-GB" sz="2400" dirty="0"/>
              <a:t>Team building/ Bushcraft/ Bouldering</a:t>
            </a:r>
          </a:p>
          <a:p>
            <a:r>
              <a:rPr lang="en-US" sz="2400" dirty="0"/>
              <a:t>12:00 Lunch</a:t>
            </a:r>
            <a:endParaRPr lang="en-GB" sz="2400" dirty="0"/>
          </a:p>
          <a:p>
            <a:r>
              <a:rPr lang="en-US" sz="2400" dirty="0"/>
              <a:t>12:30 Goodbyes and collect belongings</a:t>
            </a:r>
            <a:endParaRPr lang="en-GB" sz="2400" dirty="0"/>
          </a:p>
          <a:p>
            <a:r>
              <a:rPr lang="en-GB" sz="2400" dirty="0"/>
              <a:t>13:00</a:t>
            </a:r>
            <a:r>
              <a:rPr lang="en-US" sz="2400" dirty="0"/>
              <a:t> Leave High Adventure</a:t>
            </a:r>
            <a:endParaRPr lang="en-GB" sz="2400" dirty="0"/>
          </a:p>
          <a:p>
            <a:r>
              <a:rPr lang="en-US" sz="2400" dirty="0"/>
              <a:t>13:40 Arrive at Wycliffe</a:t>
            </a:r>
            <a:endParaRPr lang="en-GB" sz="24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>
            <a:extLst>
              <a:ext uri="{FF2B5EF4-FFF2-40B4-BE49-F238E27FC236}">
                <a16:creationId xmlns:a16="http://schemas.microsoft.com/office/drawing/2014/main" id="{5998B479-7147-BC3A-453D-E9B4765624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8438" y="3601616"/>
            <a:ext cx="2187217" cy="1635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2700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3B7C38-D40A-3854-F6A4-87C3307EC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GB" sz="4800"/>
              <a:t>Staffing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4F4F8-955F-11F7-308E-AC82B4494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6" y="2560322"/>
            <a:ext cx="10254822" cy="3581858"/>
          </a:xfrm>
        </p:spPr>
        <p:txBody>
          <a:bodyPr anchor="ctr">
            <a:normAutofit/>
          </a:bodyPr>
          <a:lstStyle/>
          <a:p>
            <a:r>
              <a:rPr lang="en-GB" sz="2400" dirty="0"/>
              <a:t>Mr Holdsworth or Mrs Baxter  (Both days and overnight)</a:t>
            </a:r>
          </a:p>
          <a:p>
            <a:r>
              <a:rPr lang="en-GB" sz="2400" dirty="0"/>
              <a:t>Miss Greaves (Both days and overnight)</a:t>
            </a:r>
          </a:p>
          <a:p>
            <a:r>
              <a:rPr lang="en-GB" sz="2400" dirty="0"/>
              <a:t>Other staff to be confirmed.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phic 4" descr="Group of women outline">
            <a:extLst>
              <a:ext uri="{FF2B5EF4-FFF2-40B4-BE49-F238E27FC236}">
                <a16:creationId xmlns:a16="http://schemas.microsoft.com/office/drawing/2014/main" id="{F8B1DB04-7B78-76F9-A47D-FBCE06EC0F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46981" y="3222299"/>
            <a:ext cx="1457792" cy="1457792"/>
          </a:xfrm>
          <a:prstGeom prst="rect">
            <a:avLst/>
          </a:prstGeom>
        </p:spPr>
      </p:pic>
      <p:pic>
        <p:nvPicPr>
          <p:cNvPr id="7" name="Graphic 6" descr="Group of men with solid fill">
            <a:extLst>
              <a:ext uri="{FF2B5EF4-FFF2-40B4-BE49-F238E27FC236}">
                <a16:creationId xmlns:a16="http://schemas.microsoft.com/office/drawing/2014/main" id="{8B46A86E-BE52-497F-4922-B42254FCBF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81160" y="3224050"/>
            <a:ext cx="1457792" cy="1457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04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3B7C38-D40A-3854-F6A4-87C3307EC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GB" sz="4800" dirty="0"/>
              <a:t>Transport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4F4F8-955F-11F7-308E-AC82B4494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6" y="2560322"/>
            <a:ext cx="10254822" cy="3581858"/>
          </a:xfrm>
        </p:spPr>
        <p:txBody>
          <a:bodyPr anchor="ctr">
            <a:normAutofit/>
          </a:bodyPr>
          <a:lstStyle/>
          <a:p>
            <a:r>
              <a:rPr lang="en-GB" sz="2400" dirty="0"/>
              <a:t>Children will travel to High Adventure on 3 minibuses. Staff will be on each bus.</a:t>
            </a:r>
          </a:p>
          <a:p>
            <a:pPr marL="0" indent="0">
              <a:buNone/>
            </a:pPr>
            <a:endParaRPr lang="en-GB" sz="2400" dirty="0">
              <a:cs typeface="Calibri" panose="020F0502020204030204"/>
            </a:endParaRPr>
          </a:p>
          <a:p>
            <a:r>
              <a:rPr lang="en-GB" sz="2400" b="1" dirty="0"/>
              <a:t>Due to the size of the minibus, children’s bags must fit on their lap.</a:t>
            </a:r>
          </a:p>
          <a:p>
            <a:endParaRPr lang="en-GB" sz="2400" b="1" dirty="0"/>
          </a:p>
          <a:p>
            <a:r>
              <a:rPr lang="en-GB" sz="2400" b="1" dirty="0"/>
              <a:t>If  your bag is too big we will put your items in a carrier bag instead.  </a:t>
            </a:r>
            <a:endParaRPr lang="en-GB" sz="2400" b="1" dirty="0">
              <a:cs typeface="Calibri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phic 4" descr="Bus with solid fill">
            <a:extLst>
              <a:ext uri="{FF2B5EF4-FFF2-40B4-BE49-F238E27FC236}">
                <a16:creationId xmlns:a16="http://schemas.microsoft.com/office/drawing/2014/main" id="{AC5C1A83-C9F2-6154-334A-2A7242158A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38067" y="809898"/>
            <a:ext cx="1423398" cy="1423398"/>
          </a:xfrm>
          <a:prstGeom prst="rect">
            <a:avLst/>
          </a:prstGeom>
        </p:spPr>
      </p:pic>
      <p:pic>
        <p:nvPicPr>
          <p:cNvPr id="7" name="Graphic 6" descr="Bus outline">
            <a:extLst>
              <a:ext uri="{FF2B5EF4-FFF2-40B4-BE49-F238E27FC236}">
                <a16:creationId xmlns:a16="http://schemas.microsoft.com/office/drawing/2014/main" id="{4CF075F1-461A-9C28-16E3-C7EA846BB9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93821" y="812574"/>
            <a:ext cx="1452197" cy="1452197"/>
          </a:xfrm>
          <a:prstGeom prst="rect">
            <a:avLst/>
          </a:prstGeom>
        </p:spPr>
      </p:pic>
      <p:pic>
        <p:nvPicPr>
          <p:cNvPr id="9" name="Graphic 8" descr="Bus outline">
            <a:extLst>
              <a:ext uri="{FF2B5EF4-FFF2-40B4-BE49-F238E27FC236}">
                <a16:creationId xmlns:a16="http://schemas.microsoft.com/office/drawing/2014/main" id="{C4A49977-A081-FDA7-991C-C1315BA7D5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30268" y="795498"/>
            <a:ext cx="1452197" cy="1452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222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3B7C38-D40A-3854-F6A4-87C3307EC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GB" sz="4800" dirty="0"/>
              <a:t>Sleep arrangements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4F4F8-955F-11F7-308E-AC82B4494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012" y="2582782"/>
            <a:ext cx="5435810" cy="3581858"/>
          </a:xfrm>
        </p:spPr>
        <p:txBody>
          <a:bodyPr anchor="ctr">
            <a:normAutofit fontScale="92500"/>
          </a:bodyPr>
          <a:lstStyle/>
          <a:p>
            <a:r>
              <a:rPr lang="en-GB" sz="2400"/>
              <a:t>Rooms </a:t>
            </a:r>
            <a:r>
              <a:rPr lang="en-GB" sz="2400" dirty="0"/>
              <a:t>have 4-12 beds in them (bunkbeds). </a:t>
            </a:r>
            <a:endParaRPr lang="en-GB" sz="2400" dirty="0">
              <a:cs typeface="Calibri"/>
            </a:endParaRPr>
          </a:p>
          <a:p>
            <a:r>
              <a:rPr lang="en-GB" sz="2400" dirty="0"/>
              <a:t>Children will be asked for 3 children they would like to share with. We will aim to put them with at least one. </a:t>
            </a:r>
            <a:endParaRPr lang="en-GB" sz="2400" dirty="0">
              <a:cs typeface="Calibri"/>
            </a:endParaRPr>
          </a:p>
          <a:p>
            <a:r>
              <a:rPr lang="en-GB" sz="2400" dirty="0"/>
              <a:t>Boys and girls will be grouped together to share a toilet / shower room. Teachers’ rooms are on the same floor.</a:t>
            </a:r>
            <a:endParaRPr lang="en-GB" sz="2400" dirty="0">
              <a:cs typeface="Calibri"/>
            </a:endParaRPr>
          </a:p>
          <a:p>
            <a:r>
              <a:rPr lang="en-GB" sz="2400" dirty="0"/>
              <a:t>Clean bedding is provided and children will make their own beds when they arrive. </a:t>
            </a:r>
            <a:endParaRPr lang="en-GB" sz="2400" dirty="0">
              <a:cs typeface="Calibri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201835B3-97E9-8F2E-DDFB-3FE971E4E6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3309" r="1284" b="2"/>
          <a:stretch/>
        </p:blipFill>
        <p:spPr>
          <a:xfrm>
            <a:off x="6214342" y="2604596"/>
            <a:ext cx="5139458" cy="363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45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B0256C-BD64-8A3C-EF7D-B8EC5EE3F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GB" sz="5400"/>
              <a:t>Toilets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89E9C-7632-0F40-2909-80C122200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1969725"/>
            <a:ext cx="5553874" cy="4065316"/>
          </a:xfrm>
        </p:spPr>
        <p:txBody>
          <a:bodyPr anchor="ctr">
            <a:normAutofit/>
          </a:bodyPr>
          <a:lstStyle/>
          <a:p>
            <a:r>
              <a:rPr lang="en-GB" sz="2400" dirty="0"/>
              <a:t>Boys and girls will have their own toilet / shower rooms.</a:t>
            </a:r>
          </a:p>
          <a:p>
            <a:r>
              <a:rPr lang="en-GB" sz="2400" dirty="0"/>
              <a:t>These have cubicles.</a:t>
            </a:r>
          </a:p>
          <a:p>
            <a:r>
              <a:rPr lang="en-GB" sz="2400" dirty="0"/>
              <a:t>Children will have the option of having a shower if they wish.</a:t>
            </a:r>
          </a:p>
        </p:txBody>
      </p:sp>
      <p:pic>
        <p:nvPicPr>
          <p:cNvPr id="5" name="Graphic 4" descr="Toilet Paper outline">
            <a:extLst>
              <a:ext uri="{FF2B5EF4-FFF2-40B4-BE49-F238E27FC236}">
                <a16:creationId xmlns:a16="http://schemas.microsoft.com/office/drawing/2014/main" id="{129BF429-DDDF-41AE-37DA-CD2EC19976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72266" y="2921108"/>
            <a:ext cx="2210185" cy="2210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336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B0256C-BD64-8A3C-EF7D-B8EC5EE3F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GB" sz="5400" dirty="0"/>
              <a:t>Food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89E9C-7632-0F40-2909-80C122200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407" y="2291206"/>
            <a:ext cx="10143668" cy="3989510"/>
          </a:xfrm>
        </p:spPr>
        <p:txBody>
          <a:bodyPr anchor="ctr">
            <a:normAutofit/>
          </a:bodyPr>
          <a:lstStyle/>
          <a:p>
            <a:r>
              <a:rPr lang="en-GB" sz="2400" dirty="0"/>
              <a:t>On the first day, children will need to bring a packed lunch. </a:t>
            </a:r>
            <a:r>
              <a:rPr lang="en-GB" sz="2400" b="1" dirty="0"/>
              <a:t>This needs to be in a named disposable bag.</a:t>
            </a:r>
            <a:r>
              <a:rPr lang="en-GB" sz="2400" dirty="0"/>
              <a:t> Children who receive free school meals can request one from the school kitchen.</a:t>
            </a:r>
          </a:p>
          <a:p>
            <a:r>
              <a:rPr lang="en-GB" sz="2400" dirty="0"/>
              <a:t>The evening meal is to be confirmed.</a:t>
            </a:r>
          </a:p>
          <a:p>
            <a:r>
              <a:rPr lang="en-GB" sz="2400" dirty="0"/>
              <a:t>On Friday, breakfast is beans, eggs, hash browns, toast, cereal and fruit juice or water. </a:t>
            </a:r>
          </a:p>
          <a:p>
            <a:r>
              <a:rPr lang="en-GB" sz="2400" dirty="0"/>
              <a:t>For lunch on day two, children will make their own packed lunch, ingredients are provided.</a:t>
            </a:r>
          </a:p>
          <a:p>
            <a:r>
              <a:rPr lang="en-GB" sz="2400" b="1" dirty="0"/>
              <a:t>Dietary requirements have been sent to High Adventure and alternatives will be available.</a:t>
            </a:r>
            <a:endParaRPr lang="en-GB" sz="2400" dirty="0"/>
          </a:p>
        </p:txBody>
      </p:sp>
      <p:pic>
        <p:nvPicPr>
          <p:cNvPr id="5" name="Graphic 4" descr="Food Safety outline">
            <a:extLst>
              <a:ext uri="{FF2B5EF4-FFF2-40B4-BE49-F238E27FC236}">
                <a16:creationId xmlns:a16="http://schemas.microsoft.com/office/drawing/2014/main" id="{DE861D54-8636-D62F-18BD-CAFEF06B3A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52511" y="450657"/>
            <a:ext cx="1244153" cy="1244153"/>
          </a:xfrm>
          <a:prstGeom prst="rect">
            <a:avLst/>
          </a:prstGeom>
        </p:spPr>
      </p:pic>
      <p:pic>
        <p:nvPicPr>
          <p:cNvPr id="7" name="Graphic 6" descr="Apple outline">
            <a:extLst>
              <a:ext uri="{FF2B5EF4-FFF2-40B4-BE49-F238E27FC236}">
                <a16:creationId xmlns:a16="http://schemas.microsoft.com/office/drawing/2014/main" id="{A6CA0D0B-92BE-1018-985C-C9FCDDAEF8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54518" y="594462"/>
            <a:ext cx="1028103" cy="1028103"/>
          </a:xfrm>
          <a:prstGeom prst="rect">
            <a:avLst/>
          </a:prstGeom>
        </p:spPr>
      </p:pic>
      <p:pic>
        <p:nvPicPr>
          <p:cNvPr id="13" name="Graphic 12" descr="Pasta outline">
            <a:extLst>
              <a:ext uri="{FF2B5EF4-FFF2-40B4-BE49-F238E27FC236}">
                <a16:creationId xmlns:a16="http://schemas.microsoft.com/office/drawing/2014/main" id="{89FB91A1-0D08-5E08-F1DD-DE43ECABC98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733947" y="388904"/>
            <a:ext cx="1244152" cy="1244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35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fd02fc4-5188-4326-a67b-9a9be966db07">
      <Terms xmlns="http://schemas.microsoft.com/office/infopath/2007/PartnerControls"/>
    </lcf76f155ced4ddcb4097134ff3c332f>
    <TaxCatchAll xmlns="a35d4670-c1f0-4033-be53-ae7a4f4fecbd" xsi:nil="true"/>
    <SharedWithUsers xmlns="a35d4670-c1f0-4033-be53-ae7a4f4fecbd">
      <UserInfo>
        <DisplayName>Denise Baxter</DisplayName>
        <AccountId>16</AccountId>
        <AccountType/>
      </UserInfo>
      <UserInfo>
        <DisplayName>Chris Holdsworth</DisplayName>
        <AccountId>25</AccountId>
        <AccountType/>
      </UserInfo>
    </SharedWithUsers>
    <MediaLengthInSeconds xmlns="4fd02fc4-5188-4326-a67b-9a9be966db0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69B09D626B9A49A64220A6466AD5F0" ma:contentTypeVersion="15" ma:contentTypeDescription="Create a new document." ma:contentTypeScope="" ma:versionID="5a08d5ec492f10dd6b7e2dd1b2cfca6a">
  <xsd:schema xmlns:xsd="http://www.w3.org/2001/XMLSchema" xmlns:xs="http://www.w3.org/2001/XMLSchema" xmlns:p="http://schemas.microsoft.com/office/2006/metadata/properties" xmlns:ns2="4fd02fc4-5188-4326-a67b-9a9be966db07" xmlns:ns3="a35d4670-c1f0-4033-be53-ae7a4f4fecbd" targetNamespace="http://schemas.microsoft.com/office/2006/metadata/properties" ma:root="true" ma:fieldsID="b7f4f3c0aca2488905cbfc20b020c11d" ns2:_="" ns3:_="">
    <xsd:import namespace="4fd02fc4-5188-4326-a67b-9a9be966db07"/>
    <xsd:import namespace="a35d4670-c1f0-4033-be53-ae7a4f4fec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d02fc4-5188-4326-a67b-9a9be966db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614d7b24-c812-4ab9-97de-b36a7f2967c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5d4670-c1f0-4033-be53-ae7a4f4fecb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5f77ef10-ddf9-4076-9894-615c4ec80ec6}" ma:internalName="TaxCatchAll" ma:showField="CatchAllData" ma:web="a35d4670-c1f0-4033-be53-ae7a4f4fec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A9003A3-2B91-4AD4-B8EF-BBBA524C326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9C7785-C3E7-40A0-AD78-6BD8B7A33414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4fd02fc4-5188-4326-a67b-9a9be966db07"/>
    <ds:schemaRef ds:uri="http://purl.org/dc/elements/1.1/"/>
    <ds:schemaRef ds:uri="a35d4670-c1f0-4033-be53-ae7a4f4fecbd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2F34D4E-CF79-4D3A-9835-77CFEB86FD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d02fc4-5188-4326-a67b-9a9be966db07"/>
    <ds:schemaRef ds:uri="a35d4670-c1f0-4033-be53-ae7a4f4fec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625</Words>
  <Application>Microsoft Office PowerPoint</Application>
  <PresentationFormat>Widescreen</PresentationFormat>
  <Paragraphs>69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  </vt:lpstr>
      <vt:lpstr>Calibri Light</vt:lpstr>
      <vt:lpstr>Office Theme</vt:lpstr>
      <vt:lpstr>High Adventure Year 5 </vt:lpstr>
      <vt:lpstr>High Adventure</vt:lpstr>
      <vt:lpstr>Schedule 15.09.25</vt:lpstr>
      <vt:lpstr>Schedule 16.09.25</vt:lpstr>
      <vt:lpstr>Staffing</vt:lpstr>
      <vt:lpstr>Transport</vt:lpstr>
      <vt:lpstr>Sleep arrangements </vt:lpstr>
      <vt:lpstr>Toilets</vt:lpstr>
      <vt:lpstr>Food</vt:lpstr>
      <vt:lpstr>Medication</vt:lpstr>
      <vt:lpstr>Kit    Please arrive in suitable bottoms, t-shirt, jumper and trainers. Warm coat / fleece. No jeans.  Name everything and pack with your child. 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Adventure Year 5</dc:title>
  <dc:creator>Chris Holdsworth</dc:creator>
  <cp:lastModifiedBy>Asim Hussain</cp:lastModifiedBy>
  <cp:revision>6</cp:revision>
  <dcterms:created xsi:type="dcterms:W3CDTF">2023-09-12T06:37:40Z</dcterms:created>
  <dcterms:modified xsi:type="dcterms:W3CDTF">2025-01-31T12:54:48Z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0x010100B269B09D626B9A49A64220A6466AD5F0</vt:lpwstr>
  </property>
  <property fmtid="{D5CDD505-2E9C-101B-9397-08002B2CF9AE}" pid="3" name="MediaServiceImageTags">
    <vt:lpwstr/>
  </property>
  <property fmtid="{D5CDD505-2E9C-101B-9397-08002B2CF9AE}" pid="4" name="Order">
    <vt:r8>47920600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