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89" r:id="rId7"/>
    <p:sldId id="292" r:id="rId8"/>
    <p:sldId id="257" r:id="rId9"/>
    <p:sldId id="25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1" r:id="rId19"/>
    <p:sldId id="272" r:id="rId20"/>
    <p:sldId id="273" r:id="rId21"/>
    <p:sldId id="274" r:id="rId22"/>
    <p:sldId id="284" r:id="rId23"/>
    <p:sldId id="290" r:id="rId24"/>
    <p:sldId id="287" r:id="rId25"/>
    <p:sldId id="275" r:id="rId26"/>
    <p:sldId id="276" r:id="rId27"/>
    <p:sldId id="277" r:id="rId28"/>
    <p:sldId id="278" r:id="rId29"/>
    <p:sldId id="279" r:id="rId30"/>
    <p:sldId id="280" r:id="rId31"/>
    <p:sldId id="285" r:id="rId32"/>
    <p:sldId id="259" r:id="rId33"/>
    <p:sldId id="263" r:id="rId34"/>
    <p:sldId id="260" r:id="rId35"/>
    <p:sldId id="281" r:id="rId36"/>
    <p:sldId id="261" r:id="rId37"/>
    <p:sldId id="288" r:id="rId38"/>
    <p:sldId id="283" r:id="rId39"/>
    <p:sldId id="282" r:id="rId40"/>
    <p:sldId id="28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35EBA-E01D-482D-AACF-259EFD459261}" v="26" dt="2025-11-17T11:25:14.252"/>
    <p1510:client id="{AE484ED6-018C-4831-849C-E1C2329B2449}" v="4" dt="2025-11-18T08:28:18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0T09:57:09.4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1 122,'1'-7,"1"1,0-1,1 1,-1 0,1 0,1 0,-1 0,1 1,0-1,0 1,1 0,-1 0,1 0,0 1,0 0,1 0,-1 0,1 1,0-1,0 1,0 1,0-1,1 1,-1 0,1 1,-1-1,1 1,7 0,-11 1,1 0,0 0,0 0,-1 0,1 1,0 0,-1 0,1 0,0 0,-1 0,1 1,-1-1,5 4,3 3,0 0,15 14,-17-13,1 0,21 13,-20-16,1 0,1-2,-1 1,0-1,1-1,0-1,0 0,15 1,110-4,-78-2,22 1,192 3,-173 12,33 2,-97-12,47 8,1 2,210-9,-163-6,1620 2,-1379 27,-155-6,-25-5,193 10,-114-11,70 0,925-17,-675 3,-132 26,-334-13,-48-4,85-1,127-10,-264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0T09:57:26.8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0 146,'11'0,"237"-3,-3-21,135-32,-207 23,-47 7,-100 23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0T09:57:32.3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0T09:57:11.9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92,'74'-4,"118"-20,2-1,173-1,332 14,-448 14,1755-2,-1792 15,-17 1,579-15,-369-3,-379 2,-2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0T09:57:13.4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2,'317'-2,"350"5,-478 9,325 63,-240-19,-184-41,127 4,-124-17,171 8,-53 4,-104-8,44 10,-68-5,6 2,-50-6,56 3,-70-9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0T09:57:14.8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61,'201'-15,"-97"4,4 1,225-12,648 20,-490 4,-137-2,-329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0T09:57:16.9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0,'5317'356'0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0T09:57:19.5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1,'44'0,"831"18,-299 42,-301-31,-44-16,-24-4,43 8,-164-14,184 23,-16-4,-179-14,31 4,97 7,-17-18,-74-3,114 15,136 6,-164-5,-21 0,-3 1,-17-1,-15 1,4 1,105-2,108 2,-321-17,275 12,34 10,3-22,-131-1,694 2,-887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0T09:57:22.7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61,'76'-4,"127"-22,-119 13,88-3,432 14,-288 4,1300-2,-1371 15,-46-2,118-13,35 1,-148 14,49 1,184-16,-198-1,-214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0T09:57:24.7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31,'38'-2,"48"-8,2 0,575 1,-400 11,2475-2,-2714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0T09:57:25.8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90,'21'-9,"0"1,0 1,1 0,34-4,92-5,-70 9,172-12,264 14,40 60,-470-41,-40-6,0-1,52 0,-72-8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20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98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3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070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4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8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14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50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3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16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1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73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8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3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1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1544-2E4F-4BC1-A282-8E51E41DF19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E07C5C-69B0-4802-A918-A1FFEAE30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87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6.xml"/><Relationship Id="rId18" Type="http://schemas.openxmlformats.org/officeDocument/2006/relationships/image" Target="../media/image29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26.png"/><Relationship Id="rId17" Type="http://schemas.openxmlformats.org/officeDocument/2006/relationships/customXml" Target="../ink/ink8.xml"/><Relationship Id="rId2" Type="http://schemas.openxmlformats.org/officeDocument/2006/relationships/image" Target="../media/image21.pn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customXml" Target="../ink/ink5.xml"/><Relationship Id="rId24" Type="http://schemas.openxmlformats.org/officeDocument/2006/relationships/image" Target="../media/image3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25.png"/><Relationship Id="rId19" Type="http://schemas.openxmlformats.org/officeDocument/2006/relationships/customXml" Target="../ink/ink9.xml"/><Relationship Id="rId4" Type="http://schemas.openxmlformats.org/officeDocument/2006/relationships/image" Target="../media/image22.png"/><Relationship Id="rId9" Type="http://schemas.openxmlformats.org/officeDocument/2006/relationships/customXml" Target="../ink/ink4.xml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3BC3-1C23-F9E6-7807-2E2AAD108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6" y="-403354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Key stage 2 SATS 2026 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E4CFE-FED9-6705-D82C-DB9539E00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7832" y="2845777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Parent Meeting 17.11.2025</a:t>
            </a:r>
            <a:endParaRPr lang="en-GB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4" name="Picture 4" descr="Wycliffe CE Primary (@WycliffePrimary) / Twitter">
            <a:extLst>
              <a:ext uri="{FF2B5EF4-FFF2-40B4-BE49-F238E27FC236}">
                <a16:creationId xmlns:a16="http://schemas.microsoft.com/office/drawing/2014/main" id="{287EE5F6-914E-A997-EBC1-8B6956ADA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960" y="571943"/>
            <a:ext cx="3765692" cy="37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ECE42F87-EB71-7767-63DC-EB8877DDC89B}"/>
              </a:ext>
            </a:extLst>
          </p:cNvPr>
          <p:cNvSpPr/>
          <p:nvPr/>
        </p:nvSpPr>
        <p:spPr>
          <a:xfrm>
            <a:off x="7454349" y="2722508"/>
            <a:ext cx="4565070" cy="386963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Don’t forget to order Y6 hoodies. The closing date is 18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November.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6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406401" y="372534"/>
            <a:ext cx="577613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3" spc="-13">
                <a:solidFill>
                  <a:srgbClr val="000000"/>
                </a:solidFill>
                <a:latin typeface="Arial"/>
                <a:cs typeface="Arial"/>
              </a:rPr>
              <a:t>Spelling, Punctuation and Grammar: Paper 1</a:t>
            </a:r>
          </a:p>
          <a:p>
            <a:pPr>
              <a:lnSpc>
                <a:spcPts val="2760"/>
              </a:lnSpc>
            </a:pPr>
            <a:endParaRPr lang="en-CA" sz="240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7334" y="1117601"/>
            <a:ext cx="2151423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81" spc="-27">
                <a:solidFill>
                  <a:srgbClr val="000000"/>
                </a:solidFill>
                <a:latin typeface="Arial"/>
                <a:cs typeface="Arial"/>
              </a:rPr>
              <a:t>Example questions:</a:t>
            </a:r>
          </a:p>
          <a:p>
            <a:pPr>
              <a:lnSpc>
                <a:spcPts val="2453"/>
              </a:lnSpc>
            </a:pPr>
            <a:endParaRPr lang="en-CA" sz="213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97334" y="2777068"/>
            <a:ext cx="103291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232" spc="-13">
                <a:solidFill>
                  <a:srgbClr val="000000"/>
                </a:solidFill>
                <a:latin typeface="Arial"/>
                <a:cs typeface="Arial"/>
              </a:rPr>
              <a:t>e.g. that, which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14801" y="3132668"/>
            <a:ext cx="11349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232" spc="-40">
                <a:solidFill>
                  <a:srgbClr val="000000"/>
                </a:solidFill>
                <a:latin typeface="Arial"/>
                <a:cs typeface="Arial"/>
              </a:rPr>
              <a:t>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487334" y="5689601"/>
            <a:ext cx="319048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232" spc="-13">
                <a:solidFill>
                  <a:srgbClr val="000000"/>
                </a:solidFill>
                <a:latin typeface="Arial"/>
                <a:cs typeface="Arial"/>
              </a:rPr>
              <a:t>e.g. The first sentence is about two people and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87333" y="6062134"/>
            <a:ext cx="295003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233" spc="-13">
                <a:solidFill>
                  <a:srgbClr val="000000"/>
                </a:solidFill>
                <a:latin typeface="Arial"/>
                <a:cs typeface="Arial"/>
              </a:rPr>
              <a:t>the second sentence is about three people.</a:t>
            </a:r>
          </a:p>
          <a:p>
            <a:pPr>
              <a:lnSpc>
                <a:spcPts val="1840"/>
              </a:lnSpc>
            </a:pPr>
            <a:endParaRPr lang="en-CA" sz="160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06401" y="372533"/>
            <a:ext cx="8985345" cy="11028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93"/>
              </a:lnSpc>
            </a:pPr>
            <a:r>
              <a:rPr lang="en-CA" sz="3544" spc="-13">
                <a:solidFill>
                  <a:srgbClr val="000000"/>
                </a:solidFill>
                <a:latin typeface="Arial"/>
                <a:cs typeface="Arial"/>
              </a:rPr>
              <a:t>Spelling, Punctuation and Grammar: Paper 2</a:t>
            </a:r>
          </a:p>
          <a:p>
            <a:pPr>
              <a:lnSpc>
                <a:spcPts val="4293"/>
              </a:lnSpc>
            </a:pPr>
            <a:endParaRPr lang="en-CA" sz="373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7333" y="1117601"/>
            <a:ext cx="6470682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81" spc="-13">
                <a:solidFill>
                  <a:srgbClr val="000000"/>
                </a:solidFill>
                <a:latin typeface="Arial"/>
                <a:cs typeface="Arial"/>
              </a:rPr>
              <a:t>Paper 2 is a shorter paper that focuses solely on spellings.</a:t>
            </a:r>
          </a:p>
          <a:p>
            <a:pPr>
              <a:lnSpc>
                <a:spcPts val="2453"/>
              </a:lnSpc>
            </a:pPr>
            <a:endParaRPr lang="en-CA" sz="213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7334" y="1862667"/>
            <a:ext cx="2151423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79" spc="-27">
                <a:solidFill>
                  <a:srgbClr val="000000"/>
                </a:solidFill>
                <a:latin typeface="Arial"/>
                <a:cs typeface="Arial"/>
              </a:rPr>
              <a:t>Example questions: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DB83-FF9F-585F-DDBE-09334FC4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28" y="0"/>
            <a:ext cx="9749556" cy="461294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You can support at home by: </a:t>
            </a:r>
            <a:br>
              <a:rPr lang="en-US" dirty="0"/>
            </a:br>
            <a:r>
              <a:rPr lang="en-US" dirty="0"/>
              <a:t>- Recapping spelling rules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Revisiting Y3, 4 ,5 and 6 common exception words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-Encouraging writing in real life to include correct grammatical features- </a:t>
            </a:r>
            <a:r>
              <a:rPr lang="en-US" dirty="0">
                <a:solidFill>
                  <a:srgbClr val="FF0000"/>
                </a:solidFill>
              </a:rPr>
              <a:t>capital letters, full stops and apostrophes are most common errors- </a:t>
            </a:r>
            <a:r>
              <a:rPr lang="en-US" dirty="0"/>
              <a:t>and spellings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e.g. To 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b</a:t>
            </a:r>
            <a:r>
              <a:rPr lang="en-US" dirty="0" err="1"/>
              <a:t>rodrick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I hope </a:t>
            </a:r>
            <a:r>
              <a:rPr lang="en-US" dirty="0">
                <a:highlight>
                  <a:srgbClr val="FFFF00"/>
                </a:highlight>
              </a:rPr>
              <a:t>your</a:t>
            </a:r>
            <a:r>
              <a:rPr lang="en-US" dirty="0"/>
              <a:t> having a good time teaching us.</a:t>
            </a:r>
            <a:br>
              <a:rPr lang="en-US" dirty="0"/>
            </a:br>
            <a:r>
              <a:rPr lang="en-US" dirty="0"/>
              <a:t>       Have a great </a:t>
            </a:r>
            <a:r>
              <a:rPr lang="en-US" dirty="0" err="1">
                <a:highlight>
                  <a:srgbClr val="FFFF00"/>
                </a:highlight>
              </a:rPr>
              <a:t>c</a:t>
            </a:r>
            <a:r>
              <a:rPr lang="en-US" dirty="0" err="1"/>
              <a:t>hristmas</a:t>
            </a:r>
            <a:r>
              <a:rPr lang="en-US" dirty="0"/>
              <a:t>!   From </a:t>
            </a:r>
            <a:r>
              <a:rPr lang="en-US" dirty="0">
                <a:highlight>
                  <a:srgbClr val="FFFF00"/>
                </a:highlight>
              </a:rPr>
              <a:t>j</a:t>
            </a:r>
            <a:r>
              <a:rPr lang="en-US" dirty="0"/>
              <a:t>ane </a:t>
            </a:r>
            <a:endParaRPr lang="en-GB" dirty="0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AB1D28E1-373C-5F0B-CD7D-57452D1E79DF}"/>
              </a:ext>
            </a:extLst>
          </p:cNvPr>
          <p:cNvSpPr/>
          <p:nvPr/>
        </p:nvSpPr>
        <p:spPr>
          <a:xfrm rot="21025268">
            <a:off x="8917347" y="4364555"/>
            <a:ext cx="3096163" cy="240466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These are Y2 objectives!! Written answers in the test will be marked wrong with these mistakes.</a:t>
            </a:r>
            <a:endParaRPr lang="en-GB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9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406400" y="372533"/>
            <a:ext cx="1684307" cy="5177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93"/>
              </a:lnSpc>
            </a:pPr>
            <a:r>
              <a:rPr lang="en-CA" sz="3544" spc="-13">
                <a:solidFill>
                  <a:srgbClr val="000000"/>
                </a:solidFill>
                <a:latin typeface="Arial"/>
                <a:cs typeface="Arial"/>
              </a:rPr>
              <a:t>Reading</a:t>
            </a:r>
            <a:endParaRPr lang="en-CA" sz="373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8800" y="969278"/>
            <a:ext cx="628043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5" spc="-13">
                <a:solidFill>
                  <a:srgbClr val="000000"/>
                </a:solidFill>
                <a:latin typeface="Arial"/>
                <a:cs typeface="Arial"/>
              </a:rPr>
              <a:t>There is one reading test that lasts for </a:t>
            </a:r>
            <a:r>
              <a:rPr lang="en-CA" sz="2235" spc="-13">
                <a:solidFill>
                  <a:srgbClr val="283592"/>
                </a:solidFill>
                <a:latin typeface="Arial"/>
                <a:cs typeface="Arial"/>
              </a:rPr>
              <a:t>60 minutes</a:t>
            </a:r>
            <a:r>
              <a:rPr lang="en-CA" sz="2235" spc="-13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2760"/>
              </a:lnSpc>
            </a:pPr>
            <a:endParaRPr lang="en-CA" sz="240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8800" y="1490134"/>
            <a:ext cx="11227882" cy="16576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3"/>
              </a:lnSpc>
            </a:pP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The test is designed to measure whether the children’s comprehension of age-appropriate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reading material meets the national standard. There are three different set texts for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children to read. These could be any combination of </a:t>
            </a:r>
            <a:r>
              <a:rPr lang="en-CA" sz="2232" spc="-13">
                <a:solidFill>
                  <a:srgbClr val="283592"/>
                </a:solidFill>
                <a:latin typeface="Arial"/>
                <a:cs typeface="Arial"/>
              </a:rPr>
              <a:t>non-fiction, fiction and/ or poetry</a:t>
            </a: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3333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8800" y="3048001"/>
            <a:ext cx="816165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The test covers the following areas (known as Content Domains):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8801" y="3471334"/>
            <a:ext cx="5419817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1979" spc="-13">
                <a:solidFill>
                  <a:srgbClr val="283592"/>
                </a:solidFill>
                <a:latin typeface="Arial"/>
                <a:cs typeface="Arial"/>
              </a:rPr>
              <a:t>  Give/ explain the meaning of words in context;</a:t>
            </a:r>
          </a:p>
          <a:p>
            <a:pPr>
              <a:lnSpc>
                <a:spcPts val="2453"/>
              </a:lnSpc>
            </a:pPr>
            <a:endParaRPr lang="en-CA" sz="213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8800" y="3793067"/>
            <a:ext cx="9053056" cy="10856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1979" spc="-13">
                <a:solidFill>
                  <a:srgbClr val="283592"/>
                </a:solidFill>
                <a:latin typeface="Arial"/>
                <a:cs typeface="Arial"/>
              </a:rPr>
              <a:t>  Retrieve and record information/ identify key details from fiction and non-fiction;</a:t>
            </a:r>
            <a:br>
              <a:rPr lang="en-CA" sz="2136">
                <a:solidFill>
                  <a:srgbClr val="000000"/>
                </a:solidFill>
                <a:latin typeface="Times New Roman"/>
              </a:rPr>
            </a:br>
            <a:r>
              <a:rPr lang="en-CA" sz="2235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1981" spc="-13">
                <a:solidFill>
                  <a:srgbClr val="283592"/>
                </a:solidFill>
                <a:latin typeface="Arial"/>
                <a:cs typeface="Arial"/>
              </a:rPr>
              <a:t>  Summarise main ideas from more than one paragraph;</a:t>
            </a:r>
          </a:p>
          <a:p>
            <a:pPr>
              <a:lnSpc>
                <a:spcPts val="2933"/>
              </a:lnSpc>
            </a:pPr>
            <a:endParaRPr lang="en-CA" sz="213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8800" y="4538133"/>
            <a:ext cx="10056086" cy="10854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1979" spc="-13">
                <a:solidFill>
                  <a:srgbClr val="283592"/>
                </a:solidFill>
                <a:latin typeface="Arial"/>
                <a:cs typeface="Arial"/>
              </a:rPr>
              <a:t>  Make inferences from the text/ explain and justify inferences with evidence from the text;</a:t>
            </a:r>
            <a:br>
              <a:rPr lang="en-CA" sz="2132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1979" spc="-13">
                <a:solidFill>
                  <a:srgbClr val="283592"/>
                </a:solidFill>
                <a:latin typeface="Arial"/>
                <a:cs typeface="Arial"/>
              </a:rPr>
              <a:t>  Predict what might happen from details stated and implied;</a:t>
            </a:r>
          </a:p>
          <a:p>
            <a:pPr>
              <a:lnSpc>
                <a:spcPts val="2933"/>
              </a:lnSpc>
            </a:pPr>
            <a:endParaRPr lang="en-CA" sz="213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8801" y="5300133"/>
            <a:ext cx="10584757" cy="10854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3"/>
              </a:lnSpc>
              <a:tabLst>
                <a:tab pos="457189" algn="l"/>
              </a:tabLst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1979" spc="-13">
                <a:solidFill>
                  <a:srgbClr val="283592"/>
                </a:solidFill>
                <a:latin typeface="Arial"/>
                <a:cs typeface="Arial"/>
              </a:rPr>
              <a:t>  Identify/ explain how information/ narrative content is related and contributes to meaning as a</a:t>
            </a:r>
            <a:br>
              <a:rPr lang="en-CA" sz="2131">
                <a:solidFill>
                  <a:srgbClr val="000000"/>
                </a:solidFill>
                <a:latin typeface="Times New Roman"/>
              </a:rPr>
            </a:br>
            <a:r>
              <a:rPr lang="en-CA" sz="1981" spc="-13">
                <a:solidFill>
                  <a:srgbClr val="283592"/>
                </a:solidFill>
                <a:latin typeface="Arial"/>
                <a:cs typeface="Arial"/>
              </a:rPr>
              <a:t>	whole;</a:t>
            </a:r>
          </a:p>
          <a:p>
            <a:pPr>
              <a:lnSpc>
                <a:spcPts val="2933"/>
              </a:lnSpc>
            </a:pPr>
            <a:endParaRPr lang="en-CA" sz="2131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8800" y="6045200"/>
            <a:ext cx="9258560" cy="10856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1979" spc="-13">
                <a:solidFill>
                  <a:srgbClr val="283592"/>
                </a:solidFill>
                <a:latin typeface="Arial"/>
                <a:cs typeface="Arial"/>
              </a:rPr>
              <a:t>  Identify/ explain how meaning is enhanced through choice of words and phrases;</a:t>
            </a:r>
            <a:br>
              <a:rPr lang="en-CA" sz="2135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1979" spc="-13">
                <a:solidFill>
                  <a:srgbClr val="283592"/>
                </a:solidFill>
                <a:latin typeface="Arial"/>
                <a:cs typeface="Arial"/>
              </a:rPr>
              <a:t>  Make comparisons within the text.</a:t>
            </a:r>
          </a:p>
          <a:p>
            <a:pPr>
              <a:lnSpc>
                <a:spcPts val="2933"/>
              </a:lnSpc>
            </a:pPr>
            <a:endParaRPr lang="en-CA" sz="213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06400" y="372534"/>
            <a:ext cx="1166794" cy="795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67"/>
              </a:lnSpc>
            </a:pPr>
            <a:r>
              <a:rPr lang="en-CA" sz="2487" spc="-27">
                <a:solidFill>
                  <a:srgbClr val="000000"/>
                </a:solidFill>
                <a:latin typeface="Arial"/>
                <a:cs typeface="Arial"/>
              </a:rPr>
              <a:t>Reading</a:t>
            </a:r>
          </a:p>
          <a:p>
            <a:pPr>
              <a:lnSpc>
                <a:spcPts val="3067"/>
              </a:lnSpc>
            </a:pPr>
            <a:endParaRPr lang="en-CA" sz="267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7334" y="1117601"/>
            <a:ext cx="6502421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81" spc="-13" dirty="0">
                <a:solidFill>
                  <a:srgbClr val="000000"/>
                </a:solidFill>
                <a:latin typeface="Arial"/>
                <a:cs typeface="Arial"/>
              </a:rPr>
              <a:t>The reading SATs paper requires a range of answer styles.</a:t>
            </a:r>
          </a:p>
          <a:p>
            <a:pPr>
              <a:lnSpc>
                <a:spcPts val="2453"/>
              </a:lnSpc>
            </a:pPr>
            <a:endParaRPr lang="en-CA" sz="2131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7334" y="1862667"/>
            <a:ext cx="2151423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79" spc="-27">
                <a:solidFill>
                  <a:srgbClr val="000000"/>
                </a:solidFill>
                <a:latin typeface="Arial"/>
                <a:cs typeface="Arial"/>
              </a:rPr>
              <a:t>Example questions: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8BDC53A-2DCE-E474-535C-DC50E1709935}"/>
              </a:ext>
            </a:extLst>
          </p:cNvPr>
          <p:cNvSpPr/>
          <p:nvPr/>
        </p:nvSpPr>
        <p:spPr>
          <a:xfrm>
            <a:off x="256275" y="4462818"/>
            <a:ext cx="2151423" cy="190690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 need for full sentences in some questions.</a:t>
            </a:r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50E40-B0F5-D78B-1BC9-119D736A1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15" y="57150"/>
            <a:ext cx="5429250" cy="33718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657D80-4FB6-2B54-2643-71EF2D2B5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226" y="165633"/>
            <a:ext cx="5488500" cy="34800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86BE4F-7669-40AF-DBD8-8D110B889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079" y="3809158"/>
            <a:ext cx="5429251" cy="28079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0821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06401" y="372534"/>
            <a:ext cx="104015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5" spc="-27">
                <a:solidFill>
                  <a:srgbClr val="000000"/>
                </a:solidFill>
                <a:latin typeface="Arial"/>
                <a:cs typeface="Arial"/>
              </a:rPr>
              <a:t>Reading</a:t>
            </a:r>
          </a:p>
          <a:p>
            <a:pPr>
              <a:lnSpc>
                <a:spcPts val="2760"/>
              </a:lnSpc>
            </a:pPr>
            <a:endParaRPr lang="en-CA" sz="240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7334" y="1117601"/>
            <a:ext cx="2151423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81" spc="-27">
                <a:solidFill>
                  <a:srgbClr val="000000"/>
                </a:solidFill>
                <a:latin typeface="Arial"/>
                <a:cs typeface="Arial"/>
              </a:rPr>
              <a:t>Example questions:</a:t>
            </a:r>
          </a:p>
          <a:p>
            <a:pPr>
              <a:lnSpc>
                <a:spcPts val="2453"/>
              </a:lnSpc>
            </a:pPr>
            <a:endParaRPr lang="en-CA" sz="213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7334" y="1490134"/>
            <a:ext cx="5329151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Based on text 2: Fact Sheet: About Bumblebees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06401" y="372534"/>
            <a:ext cx="104015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5" spc="-27">
                <a:solidFill>
                  <a:srgbClr val="000000"/>
                </a:solidFill>
                <a:latin typeface="Arial"/>
                <a:cs typeface="Arial"/>
              </a:rPr>
              <a:t>Reading</a:t>
            </a:r>
          </a:p>
          <a:p>
            <a:pPr>
              <a:lnSpc>
                <a:spcPts val="2760"/>
              </a:lnSpc>
            </a:pPr>
            <a:endParaRPr lang="en-CA" sz="240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7334" y="1117601"/>
            <a:ext cx="2151423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81" spc="-27">
                <a:solidFill>
                  <a:srgbClr val="000000"/>
                </a:solidFill>
                <a:latin typeface="Arial"/>
                <a:cs typeface="Arial"/>
              </a:rPr>
              <a:t>Example questions:</a:t>
            </a:r>
          </a:p>
          <a:p>
            <a:pPr>
              <a:lnSpc>
                <a:spcPts val="2453"/>
              </a:lnSpc>
            </a:pPr>
            <a:endParaRPr lang="en-CA" sz="213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7333" y="1490134"/>
            <a:ext cx="3031214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Based on text 3: Music Box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406400" y="372534"/>
            <a:ext cx="1166794" cy="795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67"/>
              </a:lnSpc>
            </a:pPr>
            <a:r>
              <a:rPr lang="en-CA" sz="2487" spc="-27">
                <a:solidFill>
                  <a:srgbClr val="000000"/>
                </a:solidFill>
                <a:latin typeface="Arial"/>
                <a:cs typeface="Arial"/>
              </a:rPr>
              <a:t>Reading</a:t>
            </a:r>
          </a:p>
          <a:p>
            <a:pPr>
              <a:lnSpc>
                <a:spcPts val="3067"/>
              </a:lnSpc>
            </a:pPr>
            <a:endParaRPr lang="en-CA" sz="267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7334" y="1117601"/>
            <a:ext cx="1031532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3" spc="-13">
                <a:solidFill>
                  <a:srgbClr val="000000"/>
                </a:solidFill>
                <a:latin typeface="Arial"/>
                <a:cs typeface="Arial"/>
              </a:rPr>
              <a:t>Since the current testing formation for the SATs began in 2016, there has been a</a:t>
            </a:r>
          </a:p>
          <a:p>
            <a:pPr>
              <a:lnSpc>
                <a:spcPts val="2760"/>
              </a:lnSpc>
            </a:pPr>
            <a:endParaRPr lang="en-CA" sz="240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7333" y="1540934"/>
            <a:ext cx="774013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3">
                <a:solidFill>
                  <a:srgbClr val="000000"/>
                </a:solidFill>
                <a:latin typeface="Arial"/>
                <a:cs typeface="Arial"/>
              </a:rPr>
              <a:t>tendency for three types of questions to be the most popular.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7333" y="2387601"/>
            <a:ext cx="158787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3">
                <a:solidFill>
                  <a:srgbClr val="000000"/>
                </a:solidFill>
                <a:latin typeface="Arial"/>
                <a:cs typeface="Arial"/>
              </a:rPr>
              <a:t>On average: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77333" y="2810934"/>
            <a:ext cx="1030577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  <a:tabLst>
                <a:tab pos="457189" algn="l"/>
              </a:tabLst>
            </a:pPr>
            <a:r>
              <a:rPr lang="en-CA" sz="2279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79" spc="-13">
                <a:solidFill>
                  <a:srgbClr val="283592"/>
                </a:solidFill>
                <a:latin typeface="Arial"/>
                <a:cs typeface="Arial"/>
              </a:rPr>
              <a:t>	12% of marks could be gained from answering questions involving giving and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34534" y="3234267"/>
            <a:ext cx="553080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3">
                <a:solidFill>
                  <a:srgbClr val="283592"/>
                </a:solidFill>
                <a:latin typeface="Arial"/>
                <a:cs typeface="Arial"/>
              </a:rPr>
              <a:t>explaining the </a:t>
            </a:r>
            <a:r>
              <a:rPr lang="en-CA" sz="2279" spc="-13">
                <a:solidFill>
                  <a:srgbClr val="283592"/>
                </a:solidFill>
                <a:highlight>
                  <a:srgbClr val="FFFF00"/>
                </a:highlight>
                <a:latin typeface="Arial"/>
                <a:cs typeface="Arial"/>
              </a:rPr>
              <a:t>meaning of words </a:t>
            </a:r>
            <a:r>
              <a:rPr lang="en-CA" sz="2279" spc="-13">
                <a:solidFill>
                  <a:srgbClr val="283592"/>
                </a:solidFill>
                <a:latin typeface="Arial"/>
                <a:cs typeface="Arial"/>
              </a:rPr>
              <a:t>in context;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7334" y="3657601"/>
            <a:ext cx="1073832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  <a:tabLst>
                <a:tab pos="457189" algn="l"/>
              </a:tabLst>
            </a:pPr>
            <a:r>
              <a:rPr lang="en-CA" sz="2279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79" spc="-13">
                <a:solidFill>
                  <a:srgbClr val="283592"/>
                </a:solidFill>
                <a:latin typeface="Arial"/>
                <a:cs typeface="Arial"/>
              </a:rPr>
              <a:t>	42% of marks could be gained from answering questions involving </a:t>
            </a:r>
            <a:r>
              <a:rPr lang="en-CA" sz="2279" spc="-13">
                <a:solidFill>
                  <a:srgbClr val="283592"/>
                </a:solidFill>
                <a:highlight>
                  <a:srgbClr val="FFFF00"/>
                </a:highlight>
                <a:latin typeface="Arial"/>
                <a:cs typeface="Arial"/>
              </a:rPr>
              <a:t>retrieving</a:t>
            </a:r>
            <a:r>
              <a:rPr lang="en-CA" sz="2279" spc="-13">
                <a:solidFill>
                  <a:srgbClr val="283592"/>
                </a:solidFill>
                <a:latin typeface="Arial"/>
                <a:cs typeface="Arial"/>
              </a:rPr>
              <a:t> and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34534" y="4064001"/>
            <a:ext cx="742600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3" spc="-13">
                <a:solidFill>
                  <a:srgbClr val="283592"/>
                </a:solidFill>
                <a:latin typeface="Arial"/>
                <a:cs typeface="Arial"/>
              </a:rPr>
              <a:t>recording information or identifying key details from a text;</a:t>
            </a:r>
          </a:p>
          <a:p>
            <a:pPr>
              <a:lnSpc>
                <a:spcPts val="2760"/>
              </a:lnSpc>
            </a:pPr>
            <a:endParaRPr lang="en-CA" sz="240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7334" y="4487334"/>
            <a:ext cx="1133284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  <a:tabLst>
                <a:tab pos="457189" algn="l"/>
              </a:tabLst>
            </a:pPr>
            <a:r>
              <a:rPr lang="en-CA" sz="2279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79" spc="-13">
                <a:solidFill>
                  <a:srgbClr val="283592"/>
                </a:solidFill>
                <a:latin typeface="Arial"/>
                <a:cs typeface="Arial"/>
              </a:rPr>
              <a:t>	36% of marks could be gained from answering questions involving making </a:t>
            </a:r>
            <a:r>
              <a:rPr lang="en-CA" sz="2279" spc="-13">
                <a:solidFill>
                  <a:srgbClr val="283592"/>
                </a:solidFill>
                <a:highlight>
                  <a:srgbClr val="FFFF00"/>
                </a:highlight>
                <a:latin typeface="Arial"/>
                <a:cs typeface="Arial"/>
              </a:rPr>
              <a:t>inferences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34533" y="4910667"/>
            <a:ext cx="698864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3">
                <a:solidFill>
                  <a:srgbClr val="283592"/>
                </a:solidFill>
                <a:latin typeface="Arial"/>
                <a:cs typeface="Arial"/>
              </a:rPr>
              <a:t>from a text and justifying inferences with text </a:t>
            </a:r>
            <a:r>
              <a:rPr lang="en-CA" sz="2279" spc="-13">
                <a:solidFill>
                  <a:srgbClr val="283592"/>
                </a:solidFill>
                <a:highlight>
                  <a:srgbClr val="FFFF00"/>
                </a:highlight>
                <a:latin typeface="Arial"/>
                <a:cs typeface="Arial"/>
              </a:rPr>
              <a:t>evidence</a:t>
            </a:r>
            <a:r>
              <a:rPr lang="en-CA" sz="2279" spc="-13">
                <a:solidFill>
                  <a:srgbClr val="283592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77334" y="5757334"/>
            <a:ext cx="1010513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3" spc="-13">
                <a:solidFill>
                  <a:srgbClr val="000000"/>
                </a:solidFill>
                <a:latin typeface="Arial"/>
                <a:cs typeface="Arial"/>
              </a:rPr>
              <a:t>When reading with your child at home try focusing on these types of questions.</a:t>
            </a:r>
          </a:p>
          <a:p>
            <a:pPr>
              <a:lnSpc>
                <a:spcPts val="2760"/>
              </a:lnSpc>
            </a:pPr>
            <a:endParaRPr lang="en-CA" sz="240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691D-FA54-09BA-0D25-D5E5B584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22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You can support at home by: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Accelerated reader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Explore meaning of words. Tell me another word that means the same as…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School reading book – </a:t>
            </a:r>
            <a:r>
              <a:rPr lang="en-US" b="1" dirty="0">
                <a:solidFill>
                  <a:srgbClr val="FF0000"/>
                </a:solidFill>
              </a:rPr>
              <a:t>read with your child- </a:t>
            </a:r>
            <a:r>
              <a:rPr lang="en-US" dirty="0"/>
              <a:t>ask them if they know the meaning of words.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-Ask questions about books of interest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-Comprehension with films/</a:t>
            </a:r>
            <a:r>
              <a:rPr lang="en-US" dirty="0" err="1"/>
              <a:t>programmes</a:t>
            </a:r>
            <a:r>
              <a:rPr lang="en-US" dirty="0"/>
              <a:t>- inference- evidence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77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406401" y="372533"/>
            <a:ext cx="3888757" cy="11028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93"/>
              </a:lnSpc>
            </a:pPr>
            <a:r>
              <a:rPr lang="en-CA" sz="3469" spc="-13">
                <a:solidFill>
                  <a:srgbClr val="000000"/>
                </a:solidFill>
                <a:latin typeface="Arial"/>
                <a:cs typeface="Arial"/>
              </a:rPr>
              <a:t>What are the SATs?</a:t>
            </a:r>
          </a:p>
          <a:p>
            <a:pPr>
              <a:lnSpc>
                <a:spcPts val="4293"/>
              </a:lnSpc>
            </a:pPr>
            <a:endParaRPr lang="en-CA" sz="373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2534" y="1134533"/>
            <a:ext cx="11088677" cy="13482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  <a:tabLst>
                <a:tab pos="457189" algn="l"/>
              </a:tabLst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484" spc="-13">
                <a:solidFill>
                  <a:srgbClr val="000000"/>
                </a:solidFill>
                <a:latin typeface="Arial"/>
                <a:cs typeface="Arial"/>
              </a:rPr>
              <a:t>  SATs are the Standardised Assessment Tests that are given to children at the</a:t>
            </a:r>
            <a:br>
              <a:rPr lang="en-CA" sz="2672">
                <a:solidFill>
                  <a:srgbClr val="000000"/>
                </a:solidFill>
                <a:latin typeface="Times New Roman"/>
              </a:rPr>
            </a:br>
            <a:r>
              <a:rPr lang="en-CA" sz="2484" spc="-13">
                <a:solidFill>
                  <a:srgbClr val="000000"/>
                </a:solidFill>
                <a:latin typeface="Arial"/>
                <a:cs typeface="Arial"/>
              </a:rPr>
              <a:t>	end of Key Stage 2.</a:t>
            </a:r>
          </a:p>
          <a:p>
            <a:pPr>
              <a:lnSpc>
                <a:spcPts val="3600"/>
              </a:lnSpc>
            </a:pPr>
            <a:endParaRPr lang="en-CA" sz="267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2533" y="2065868"/>
            <a:ext cx="11091434" cy="18580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67"/>
              </a:lnSpc>
              <a:tabLst>
                <a:tab pos="457189" algn="l"/>
                <a:tab pos="457189" algn="l"/>
              </a:tabLst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484" spc="-13">
                <a:solidFill>
                  <a:srgbClr val="000000"/>
                </a:solidFill>
                <a:latin typeface="Arial"/>
                <a:cs typeface="Arial"/>
              </a:rPr>
              <a:t>  The aim of the tests is to establish whether pupils are working at an expected</a:t>
            </a:r>
            <a:br>
              <a:rPr lang="en-CA" sz="2672">
                <a:solidFill>
                  <a:srgbClr val="000000"/>
                </a:solidFill>
                <a:latin typeface="Times New Roman"/>
              </a:rPr>
            </a:br>
            <a:r>
              <a:rPr lang="en-CA" sz="2484" spc="-13">
                <a:solidFill>
                  <a:srgbClr val="000000"/>
                </a:solidFill>
                <a:latin typeface="Arial"/>
                <a:cs typeface="Arial"/>
              </a:rPr>
              <a:t>	level in English and Maths for the end of primary school and the start of</a:t>
            </a:r>
            <a:br>
              <a:rPr lang="en-CA" sz="2672">
                <a:solidFill>
                  <a:srgbClr val="000000"/>
                </a:solidFill>
                <a:latin typeface="Times New Roman"/>
              </a:rPr>
            </a:br>
            <a:r>
              <a:rPr lang="en-CA" sz="2484" spc="-27">
                <a:solidFill>
                  <a:srgbClr val="000000"/>
                </a:solidFill>
                <a:latin typeface="Arial"/>
                <a:cs typeface="Arial"/>
              </a:rPr>
              <a:t>	secondary school.</a:t>
            </a:r>
          </a:p>
          <a:p>
            <a:pPr>
              <a:lnSpc>
                <a:spcPts val="3667"/>
              </a:lnSpc>
            </a:pPr>
            <a:endParaRPr lang="en-CA" sz="267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2533" y="3471333"/>
            <a:ext cx="10923760" cy="13482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  <a:tabLst>
                <a:tab pos="457189" algn="l"/>
              </a:tabLst>
            </a:pPr>
            <a:r>
              <a:rPr lang="en-CA" sz="2235" spc="-13" dirty="0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487" spc="-13" dirty="0">
                <a:solidFill>
                  <a:srgbClr val="000000"/>
                </a:solidFill>
                <a:latin typeface="Arial"/>
                <a:cs typeface="Arial"/>
              </a:rPr>
              <a:t>  The SATs take place over four days, starting on </a:t>
            </a:r>
            <a:r>
              <a:rPr lang="en-CA" sz="2487" spc="-13" dirty="0">
                <a:solidFill>
                  <a:srgbClr val="283592"/>
                </a:solidFill>
                <a:latin typeface="Arial"/>
                <a:cs typeface="Arial"/>
              </a:rPr>
              <a:t>Monday 11</a:t>
            </a:r>
            <a:r>
              <a:rPr lang="en-CA" sz="1653" spc="-13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lang="en-CA" sz="2487" spc="-13" dirty="0">
                <a:solidFill>
                  <a:srgbClr val="283592"/>
                </a:solidFill>
                <a:latin typeface="Arial"/>
                <a:cs typeface="Arial"/>
              </a:rPr>
              <a:t> May </a:t>
            </a:r>
            <a:r>
              <a:rPr lang="en-CA" sz="2487" spc="-13" dirty="0">
                <a:solidFill>
                  <a:srgbClr val="000000"/>
                </a:solidFill>
                <a:latin typeface="Arial"/>
                <a:cs typeface="Arial"/>
              </a:rPr>
              <a:t>ending on</a:t>
            </a:r>
            <a:br>
              <a:rPr lang="en-CA" sz="2672" dirty="0">
                <a:solidFill>
                  <a:srgbClr val="000000"/>
                </a:solidFill>
                <a:latin typeface="Times New Roman"/>
              </a:rPr>
            </a:br>
            <a:r>
              <a:rPr lang="en-CA" sz="2484" spc="-13" dirty="0">
                <a:solidFill>
                  <a:srgbClr val="283592"/>
                </a:solidFill>
                <a:latin typeface="Arial"/>
                <a:cs typeface="Arial"/>
              </a:rPr>
              <a:t>	Thursday 14</a:t>
            </a:r>
            <a:r>
              <a:rPr lang="en-CA" sz="1651" spc="-13" dirty="0">
                <a:solidFill>
                  <a:srgbClr val="283592"/>
                </a:solidFill>
                <a:latin typeface="Arial"/>
                <a:cs typeface="Arial"/>
              </a:rPr>
              <a:t>th</a:t>
            </a:r>
            <a:r>
              <a:rPr lang="en-CA" sz="2484" spc="-13" dirty="0">
                <a:solidFill>
                  <a:srgbClr val="283592"/>
                </a:solidFill>
                <a:latin typeface="Arial"/>
                <a:cs typeface="Arial"/>
              </a:rPr>
              <a:t> May.</a:t>
            </a:r>
          </a:p>
          <a:p>
            <a:pPr>
              <a:lnSpc>
                <a:spcPts val="3600"/>
              </a:lnSpc>
            </a:pPr>
            <a:endParaRPr lang="en-CA" sz="2672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2534" y="4470401"/>
            <a:ext cx="11026288" cy="795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67"/>
              </a:lnSpc>
            </a:pPr>
            <a:r>
              <a:rPr lang="en-CA" sz="2232" spc="-13" dirty="0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484" spc="-13" dirty="0">
                <a:solidFill>
                  <a:srgbClr val="000000"/>
                </a:solidFill>
                <a:latin typeface="Arial"/>
                <a:cs typeface="Arial"/>
              </a:rPr>
              <a:t>  English writing judgements are made by the pupils’ teachers through teacher</a:t>
            </a:r>
          </a:p>
          <a:p>
            <a:pPr>
              <a:lnSpc>
                <a:spcPts val="3067"/>
              </a:lnSpc>
            </a:pPr>
            <a:endParaRPr lang="en-CA" sz="2668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29734" y="4944534"/>
            <a:ext cx="11276998" cy="795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67"/>
              </a:lnSpc>
            </a:pPr>
            <a:r>
              <a:rPr lang="en-CA" sz="2487" spc="-13" dirty="0">
                <a:solidFill>
                  <a:srgbClr val="000000"/>
                </a:solidFill>
                <a:latin typeface="Arial"/>
                <a:cs typeface="Arial"/>
              </a:rPr>
              <a:t>assessment, based on evidence of independent writing gathered over the course</a:t>
            </a:r>
          </a:p>
          <a:p>
            <a:pPr>
              <a:lnSpc>
                <a:spcPts val="3067"/>
              </a:lnSpc>
            </a:pPr>
            <a:endParaRPr lang="en-CA" sz="2675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9734" y="5401734"/>
            <a:ext cx="1312219" cy="795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67"/>
              </a:lnSpc>
            </a:pPr>
            <a:r>
              <a:rPr lang="en-CA" sz="2484" spc="-13">
                <a:solidFill>
                  <a:srgbClr val="000000"/>
                </a:solidFill>
                <a:latin typeface="Arial"/>
                <a:cs typeface="Arial"/>
              </a:rPr>
              <a:t>of year 6.</a:t>
            </a:r>
          </a:p>
          <a:p>
            <a:pPr>
              <a:lnSpc>
                <a:spcPts val="3067"/>
              </a:lnSpc>
            </a:pPr>
            <a:endParaRPr lang="en-CA" sz="267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S2 SATs 2025: areas to prioritise | LbQ Primary">
            <a:extLst>
              <a:ext uri="{FF2B5EF4-FFF2-40B4-BE49-F238E27FC236}">
                <a16:creationId xmlns:a16="http://schemas.microsoft.com/office/drawing/2014/main" id="{F7644015-C786-C4C2-19C9-1DF1AD14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520"/>
            <a:ext cx="11927707" cy="43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60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D604-C3AC-A57A-412D-3C6A15AB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6F37D-D2B9-7030-995E-64693442C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80" y="158239"/>
            <a:ext cx="9022992" cy="63289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EFEEEC-BD6E-7486-B3A6-A29A788BE73F}"/>
                  </a:ext>
                </a:extLst>
              </p14:cNvPr>
              <p14:cNvContentPartPr/>
              <p14:nvPr/>
            </p14:nvContentPartPr>
            <p14:xfrm>
              <a:off x="5826525" y="1837959"/>
              <a:ext cx="3018600" cy="129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EFEEEC-BD6E-7486-B3A6-A29A788BE7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2885" y="1730319"/>
                <a:ext cx="31262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B1A328-ECAD-4C76-555B-86911091BF85}"/>
                  </a:ext>
                </a:extLst>
              </p14:cNvPr>
              <p14:cNvContentPartPr/>
              <p14:nvPr/>
            </p14:nvContentPartPr>
            <p14:xfrm>
              <a:off x="5815725" y="2412209"/>
              <a:ext cx="1955520" cy="33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B1A328-ECAD-4C76-555B-86911091BF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2085" y="2304569"/>
                <a:ext cx="20631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CDB74C-6CC8-2CEA-D28C-249F1DF3ED8D}"/>
                  </a:ext>
                </a:extLst>
              </p14:cNvPr>
              <p14:cNvContentPartPr/>
              <p14:nvPr/>
            </p14:nvContentPartPr>
            <p14:xfrm>
              <a:off x="5804925" y="2795249"/>
              <a:ext cx="1233360" cy="97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CDB74C-6CC8-2CEA-D28C-249F1DF3ED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50925" y="2687249"/>
                <a:ext cx="13410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58C116-7888-9A6D-0A6D-2DC9695BC43B}"/>
                  </a:ext>
                </a:extLst>
              </p14:cNvPr>
              <p14:cNvContentPartPr/>
              <p14:nvPr/>
            </p14:nvContentPartPr>
            <p14:xfrm>
              <a:off x="5879805" y="2911889"/>
              <a:ext cx="935280" cy="22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58C116-7888-9A6D-0A6D-2DC9695BC4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25805" y="2804249"/>
                <a:ext cx="10429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90D465-A6D9-A674-4548-76BE170D9617}"/>
                  </a:ext>
                </a:extLst>
              </p14:cNvPr>
              <p14:cNvContentPartPr/>
              <p14:nvPr/>
            </p14:nvContentPartPr>
            <p14:xfrm>
              <a:off x="5815725" y="2497889"/>
              <a:ext cx="1914480" cy="128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90D465-A6D9-A674-4548-76BE170D96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725" y="2389889"/>
                <a:ext cx="202212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2D8DB4D-CF90-6D17-8691-660EAA8E7666}"/>
                  </a:ext>
                </a:extLst>
              </p14:cNvPr>
              <p14:cNvContentPartPr/>
              <p14:nvPr/>
            </p14:nvContentPartPr>
            <p14:xfrm>
              <a:off x="5826525" y="2009009"/>
              <a:ext cx="2933640" cy="150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2D8DB4D-CF90-6D17-8691-660EAA8E766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72885" y="1901369"/>
                <a:ext cx="30412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E62CBB9-C2BF-4C3C-2DA8-6517C4D9220B}"/>
                  </a:ext>
                </a:extLst>
              </p14:cNvPr>
              <p14:cNvContentPartPr/>
              <p14:nvPr/>
            </p14:nvContentPartPr>
            <p14:xfrm>
              <a:off x="5815725" y="2189369"/>
              <a:ext cx="1923480" cy="2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E62CBB9-C2BF-4C3C-2DA8-6517C4D9220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62085" y="2081369"/>
                <a:ext cx="20311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CDAB5CB-69FB-73A2-E593-BE9545AC4076}"/>
                  </a:ext>
                </a:extLst>
              </p14:cNvPr>
              <p14:cNvContentPartPr/>
              <p14:nvPr/>
            </p14:nvContentPartPr>
            <p14:xfrm>
              <a:off x="5752005" y="2604089"/>
              <a:ext cx="1404360" cy="1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CDAB5CB-69FB-73A2-E593-BE9545AC407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98005" y="2496089"/>
                <a:ext cx="15120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72283E-AA41-E346-F64A-3F568703C88C}"/>
                  </a:ext>
                </a:extLst>
              </p14:cNvPr>
              <p14:cNvContentPartPr/>
              <p14:nvPr/>
            </p14:nvContentPartPr>
            <p14:xfrm>
              <a:off x="6347445" y="2667809"/>
              <a:ext cx="712080" cy="3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72283E-AA41-E346-F64A-3F568703C8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3445" y="2560169"/>
                <a:ext cx="8197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CEF64CF-D0EE-4D9E-788B-BE5CD5B96E71}"/>
                  </a:ext>
                </a:extLst>
              </p14:cNvPr>
              <p14:cNvContentPartPr/>
              <p14:nvPr/>
            </p14:nvContentPartPr>
            <p14:xfrm>
              <a:off x="5752005" y="2881289"/>
              <a:ext cx="435600" cy="52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CEF64CF-D0EE-4D9E-788B-BE5CD5B96E7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98005" y="2773649"/>
                <a:ext cx="5432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1A9B6BC-33F3-947F-EBA6-B1DC46585B3A}"/>
                  </a:ext>
                </a:extLst>
              </p14:cNvPr>
              <p14:cNvContentPartPr/>
              <p14:nvPr/>
            </p14:nvContentPartPr>
            <p14:xfrm>
              <a:off x="-1244235" y="1647569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1A9B6BC-33F3-947F-EBA6-B1DC46585B3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1298235" y="1539569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B414931-DBBA-4DB3-6C70-B31B83ED4AF4}"/>
              </a:ext>
            </a:extLst>
          </p:cNvPr>
          <p:cNvSpPr txBox="1"/>
          <p:nvPr/>
        </p:nvSpPr>
        <p:spPr>
          <a:xfrm>
            <a:off x="9707526" y="384475"/>
            <a:ext cx="2371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Very important elements </a:t>
            </a:r>
            <a:endParaRPr lang="en-GB"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BEFAC6-FB9F-CDA6-A7E3-D3D43A1F4D8C}"/>
              </a:ext>
            </a:extLst>
          </p:cNvPr>
          <p:cNvCxnSpPr>
            <a:cxnSpLocks/>
          </p:cNvCxnSpPr>
          <p:nvPr/>
        </p:nvCxnSpPr>
        <p:spPr>
          <a:xfrm flipH="1">
            <a:off x="8942570" y="1584804"/>
            <a:ext cx="1498602" cy="6272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011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06401" y="372533"/>
            <a:ext cx="4595745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043" spc="-13">
                <a:solidFill>
                  <a:srgbClr val="000000"/>
                </a:solidFill>
                <a:latin typeface="Arial"/>
                <a:cs typeface="Arial"/>
              </a:rPr>
              <a:t>Maths Paper 1 (Arithmetic)</a:t>
            </a:r>
          </a:p>
          <a:p>
            <a:pPr>
              <a:lnSpc>
                <a:spcPts val="3680"/>
              </a:lnSpc>
            </a:pPr>
            <a:endParaRPr lang="en-CA" sz="320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7334" y="1117601"/>
            <a:ext cx="645683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5" spc="-13">
                <a:solidFill>
                  <a:srgbClr val="000000"/>
                </a:solidFill>
                <a:latin typeface="Arial"/>
                <a:cs typeface="Arial"/>
              </a:rPr>
              <a:t>The maths arithmetic paper has a total of </a:t>
            </a:r>
            <a:r>
              <a:rPr lang="en-CA" sz="2235" spc="-13">
                <a:solidFill>
                  <a:srgbClr val="283592"/>
                </a:solidFill>
                <a:latin typeface="Arial"/>
                <a:cs typeface="Arial"/>
              </a:rPr>
              <a:t>40 marks</a:t>
            </a:r>
            <a:r>
              <a:rPr lang="en-CA" sz="2235" spc="-13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2760"/>
              </a:lnSpc>
            </a:pPr>
            <a:endParaRPr lang="en-CA" sz="240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7334" y="1490134"/>
            <a:ext cx="10021333" cy="16576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3"/>
              </a:lnSpc>
            </a:pP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The test covers the four operations (addition, subtraction, multiplication, division,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including order of operations requiring BIDMAS), percentages of amounts and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calculating with decimals and fractions.</a:t>
            </a:r>
          </a:p>
          <a:p>
            <a:pPr>
              <a:lnSpc>
                <a:spcPts val="3333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7333" y="3234267"/>
            <a:ext cx="229434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2" spc="-27">
                <a:solidFill>
                  <a:srgbClr val="000000"/>
                </a:solidFill>
                <a:latin typeface="Arial"/>
                <a:cs typeface="Arial"/>
              </a:rPr>
              <a:t>Example question: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406401" y="372534"/>
            <a:ext cx="344799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3" spc="-13">
                <a:solidFill>
                  <a:srgbClr val="000000"/>
                </a:solidFill>
                <a:latin typeface="Arial"/>
                <a:cs typeface="Arial"/>
              </a:rPr>
              <a:t>Maths Paper 1 (Arithmetic)</a:t>
            </a:r>
          </a:p>
          <a:p>
            <a:pPr>
              <a:lnSpc>
                <a:spcPts val="2760"/>
              </a:lnSpc>
            </a:pPr>
            <a:endParaRPr lang="en-CA" sz="240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7334" y="1117601"/>
            <a:ext cx="2151423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81" spc="-27">
                <a:solidFill>
                  <a:srgbClr val="000000"/>
                </a:solidFill>
                <a:latin typeface="Arial"/>
                <a:cs typeface="Arial"/>
              </a:rPr>
              <a:t>Example questions:</a:t>
            </a:r>
          </a:p>
          <a:p>
            <a:pPr>
              <a:lnSpc>
                <a:spcPts val="2453"/>
              </a:lnSpc>
            </a:pPr>
            <a:endParaRPr lang="en-CA" sz="213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0534" y="1761068"/>
            <a:ext cx="22762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22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59467" y="2421467"/>
            <a:ext cx="399148" cy="474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5.87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90134" y="2675467"/>
            <a:ext cx="690895" cy="474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+ 3.123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59467" y="2912534"/>
            <a:ext cx="512961" cy="474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8.993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99467" y="3166534"/>
            <a:ext cx="512961" cy="474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CA" sz="1603">
                <a:solidFill>
                  <a:srgbClr val="000000"/>
                </a:solidFill>
                <a:latin typeface="Arial"/>
                <a:cs typeface="Arial"/>
              </a:rPr>
              <a:t>8.993</a:t>
            </a:r>
          </a:p>
          <a:p>
            <a:pPr>
              <a:lnSpc>
                <a:spcPts val="1840"/>
              </a:lnSpc>
            </a:pPr>
            <a:endParaRPr lang="en-CA" sz="160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90134" y="4809067"/>
            <a:ext cx="1232710" cy="474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60 ÷ (30 - 24)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90134" y="5063067"/>
            <a:ext cx="1670650" cy="474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7"/>
              </a:lnSpc>
              <a:tabLst>
                <a:tab pos="745048" algn="l"/>
                <a:tab pos="1253035" algn="l"/>
              </a:tabLst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60 ÷	6	= 10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99467" y="5638801"/>
            <a:ext cx="227626" cy="474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10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179734" y="2302934"/>
            <a:ext cx="227626" cy="474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87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78133" y="2556934"/>
            <a:ext cx="354264" cy="474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- 65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179734" y="2794001"/>
            <a:ext cx="227626" cy="474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22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78134" y="4826001"/>
            <a:ext cx="1787349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10% of 3,000 = 300</a:t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20% of 3,000 = 600</a:t>
            </a:r>
          </a:p>
          <a:p>
            <a:pPr>
              <a:lnSpc>
                <a:spcPts val="192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804400" y="5638801"/>
            <a:ext cx="341440" cy="474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600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06400" y="372533"/>
            <a:ext cx="5879366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979" spc="-13">
                <a:solidFill>
                  <a:srgbClr val="000000"/>
                </a:solidFill>
                <a:latin typeface="Arial"/>
                <a:cs typeface="Arial"/>
              </a:rPr>
              <a:t>Maths Papers 2 and 3 (Reasoning)</a:t>
            </a:r>
          </a:p>
          <a:p>
            <a:pPr>
              <a:lnSpc>
                <a:spcPts val="3680"/>
              </a:lnSpc>
            </a:pPr>
            <a:endParaRPr lang="en-CA" sz="320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7334" y="1354668"/>
            <a:ext cx="10993715" cy="16576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3"/>
              </a:lnSpc>
            </a:pP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These papers require children to demonstrate their mathematical knowledge and skills,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as well as their ability to solve problems and their mathematical reasoning. They cover a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wide range of mathematical topics from key stage 2 including,</a:t>
            </a:r>
          </a:p>
          <a:p>
            <a:pPr>
              <a:lnSpc>
                <a:spcPts val="3333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7334" y="2624667"/>
            <a:ext cx="7078669" cy="1234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3"/>
              </a:lnSpc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2" spc="-13">
                <a:solidFill>
                  <a:srgbClr val="283592"/>
                </a:solidFill>
                <a:latin typeface="Arial"/>
                <a:cs typeface="Arial"/>
              </a:rPr>
              <a:t>  Number and place value (including Roman numerals);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2" spc="-13">
                <a:solidFill>
                  <a:srgbClr val="283592"/>
                </a:solidFill>
                <a:latin typeface="Arial"/>
                <a:cs typeface="Arial"/>
              </a:rPr>
              <a:t>  The four operations;</a:t>
            </a:r>
          </a:p>
          <a:p>
            <a:pPr>
              <a:lnSpc>
                <a:spcPts val="3333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7333" y="3471333"/>
            <a:ext cx="7160102" cy="1234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3"/>
              </a:lnSpc>
            </a:pPr>
            <a:r>
              <a:rPr lang="en-CA" sz="2235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5" spc="-13">
                <a:solidFill>
                  <a:srgbClr val="283592"/>
                </a:solidFill>
                <a:latin typeface="Arial"/>
                <a:cs typeface="Arial"/>
              </a:rPr>
              <a:t>  Geometry (properties of shape, position and direction);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2" spc="-13">
                <a:solidFill>
                  <a:srgbClr val="283592"/>
                </a:solidFill>
                <a:latin typeface="Arial"/>
                <a:cs typeface="Arial"/>
              </a:rPr>
              <a:t>  Statistics;</a:t>
            </a:r>
          </a:p>
          <a:p>
            <a:pPr>
              <a:lnSpc>
                <a:spcPts val="3333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77334" y="4301067"/>
            <a:ext cx="8102667" cy="1234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3"/>
              </a:lnSpc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2" spc="-13">
                <a:solidFill>
                  <a:srgbClr val="283592"/>
                </a:solidFill>
                <a:latin typeface="Arial"/>
                <a:cs typeface="Arial"/>
              </a:rPr>
              <a:t>  Measurement (length, perimeter, mass, volume, time, money);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2" spc="-13">
                <a:solidFill>
                  <a:srgbClr val="283592"/>
                </a:solidFill>
                <a:latin typeface="Arial"/>
                <a:cs typeface="Arial"/>
              </a:rPr>
              <a:t>  Algebra;</a:t>
            </a:r>
          </a:p>
          <a:p>
            <a:pPr>
              <a:lnSpc>
                <a:spcPts val="3333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7334" y="5215467"/>
            <a:ext cx="296722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5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5" spc="-13">
                <a:solidFill>
                  <a:srgbClr val="283592"/>
                </a:solidFill>
                <a:latin typeface="Arial"/>
                <a:cs typeface="Arial"/>
              </a:rPr>
              <a:t>  Ratio and proportion;</a:t>
            </a:r>
          </a:p>
          <a:p>
            <a:pPr>
              <a:lnSpc>
                <a:spcPts val="2760"/>
              </a:lnSpc>
            </a:pPr>
            <a:endParaRPr lang="en-CA" sz="240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7334" y="5621867"/>
            <a:ext cx="501970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2" spc="-13">
                <a:solidFill>
                  <a:srgbClr val="283592"/>
                </a:solidFill>
                <a:latin typeface="Arial"/>
                <a:cs typeface="Arial"/>
              </a:rPr>
              <a:t>  Fractions, decimals and percentages.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06400" y="372534"/>
            <a:ext cx="355199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5" spc="-27">
                <a:solidFill>
                  <a:srgbClr val="000000"/>
                </a:solidFill>
                <a:latin typeface="Arial"/>
                <a:cs typeface="Arial"/>
              </a:rPr>
              <a:t>Maths Papers 2 (Reasoning)</a:t>
            </a:r>
          </a:p>
          <a:p>
            <a:pPr>
              <a:lnSpc>
                <a:spcPts val="2760"/>
              </a:lnSpc>
            </a:pPr>
            <a:endParaRPr lang="en-CA" sz="240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7334" y="1117601"/>
            <a:ext cx="2151423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81" spc="-27">
                <a:solidFill>
                  <a:srgbClr val="000000"/>
                </a:solidFill>
                <a:latin typeface="Arial"/>
                <a:cs typeface="Arial"/>
              </a:rPr>
              <a:t>Example questions:</a:t>
            </a:r>
          </a:p>
          <a:p>
            <a:pPr>
              <a:lnSpc>
                <a:spcPts val="2453"/>
              </a:lnSpc>
            </a:pPr>
            <a:endParaRPr lang="en-CA" sz="213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33733" y="3471334"/>
            <a:ext cx="21236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11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329334" y="3471334"/>
            <a:ext cx="34144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109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60134" y="5164668"/>
            <a:ext cx="92653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2.5 or 2 ½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06400" y="372534"/>
            <a:ext cx="355199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5" spc="-27">
                <a:solidFill>
                  <a:srgbClr val="000000"/>
                </a:solidFill>
                <a:latin typeface="Arial"/>
                <a:cs typeface="Arial"/>
              </a:rPr>
              <a:t>Maths Papers 2 (Reasoning)</a:t>
            </a:r>
          </a:p>
          <a:p>
            <a:pPr>
              <a:lnSpc>
                <a:spcPts val="2760"/>
              </a:lnSpc>
            </a:pPr>
            <a:endParaRPr lang="en-CA" sz="240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7333" y="1117601"/>
            <a:ext cx="2028248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81" spc="-27">
                <a:solidFill>
                  <a:srgbClr val="000000"/>
                </a:solidFill>
                <a:latin typeface="Arial"/>
                <a:cs typeface="Arial"/>
              </a:rPr>
              <a:t>Example question:</a:t>
            </a:r>
          </a:p>
          <a:p>
            <a:pPr>
              <a:lnSpc>
                <a:spcPts val="2453"/>
              </a:lnSpc>
            </a:pPr>
            <a:endParaRPr lang="en-CA" sz="213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06400" y="372534"/>
            <a:ext cx="355199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5" spc="-27">
                <a:solidFill>
                  <a:srgbClr val="000000"/>
                </a:solidFill>
                <a:latin typeface="Arial"/>
                <a:cs typeface="Arial"/>
              </a:rPr>
              <a:t>Maths Papers 3 (Reasoning)</a:t>
            </a:r>
          </a:p>
          <a:p>
            <a:pPr>
              <a:lnSpc>
                <a:spcPts val="2760"/>
              </a:lnSpc>
            </a:pPr>
            <a:endParaRPr lang="en-CA" sz="240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7334" y="1117601"/>
            <a:ext cx="2151423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81" spc="-27">
                <a:solidFill>
                  <a:srgbClr val="000000"/>
                </a:solidFill>
                <a:latin typeface="Arial"/>
                <a:cs typeface="Arial"/>
              </a:rPr>
              <a:t>Example questions:</a:t>
            </a:r>
          </a:p>
          <a:p>
            <a:pPr>
              <a:lnSpc>
                <a:spcPts val="2453"/>
              </a:lnSpc>
            </a:pPr>
            <a:endParaRPr lang="en-CA" sz="213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96267" y="3589868"/>
            <a:ext cx="51296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3">
                <a:solidFill>
                  <a:srgbClr val="000000"/>
                </a:solidFill>
                <a:latin typeface="Arial"/>
                <a:cs typeface="Arial"/>
              </a:rPr>
              <a:t>2,250</a:t>
            </a:r>
          </a:p>
          <a:p>
            <a:pPr>
              <a:lnSpc>
                <a:spcPts val="1840"/>
              </a:lnSpc>
            </a:pPr>
            <a:endParaRPr lang="en-CA" sz="160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24534" y="4842934"/>
            <a:ext cx="34144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400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691D-FA54-09BA-0D25-D5E5B584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You can support at home by: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TTRS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Learn by hearts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-Real life situations that involve </a:t>
            </a:r>
            <a:r>
              <a:rPr lang="en-US" dirty="0" err="1"/>
              <a:t>maths</a:t>
            </a:r>
            <a:r>
              <a:rPr lang="en-US" dirty="0"/>
              <a:t>- baking, measuring, time, shape, discounts</a:t>
            </a:r>
            <a:br>
              <a:rPr lang="en-US" dirty="0"/>
            </a:br>
            <a:br>
              <a:rPr lang="en-US" dirty="0"/>
            </a:br>
            <a:r>
              <a:rPr lang="en-US" sz="4400" dirty="0">
                <a:solidFill>
                  <a:srgbClr val="FF0000"/>
                </a:solidFill>
                <a:highlight>
                  <a:srgbClr val="FFFF00"/>
                </a:highlight>
              </a:rPr>
              <a:t>- Revision guides  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D8369161-B0E8-BF8D-379A-EBF9CA11AB4C}"/>
              </a:ext>
            </a:extLst>
          </p:cNvPr>
          <p:cNvSpPr/>
          <p:nvPr/>
        </p:nvSpPr>
        <p:spPr>
          <a:xfrm>
            <a:off x="7921256" y="4707271"/>
            <a:ext cx="3753293" cy="1796901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Don’t do past papers at home!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71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623E-4394-54BD-7FB1-7788471BE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Approximate Timetable</a:t>
            </a:r>
            <a:endParaRPr lang="en-GB" b="1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D058BE2-9996-76B3-DCE1-3C4CEC8EA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240647"/>
              </p:ext>
            </p:extLst>
          </p:nvPr>
        </p:nvGraphicFramePr>
        <p:xfrm>
          <a:off x="476250" y="1644650"/>
          <a:ext cx="11239500" cy="4841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8252">
                  <a:extLst>
                    <a:ext uri="{9D8B030D-6E8A-4147-A177-3AD203B41FA5}">
                      <a16:colId xmlns:a16="http://schemas.microsoft.com/office/drawing/2014/main" val="1547783621"/>
                    </a:ext>
                  </a:extLst>
                </a:gridCol>
                <a:gridCol w="1909125">
                  <a:extLst>
                    <a:ext uri="{9D8B030D-6E8A-4147-A177-3AD203B41FA5}">
                      <a16:colId xmlns:a16="http://schemas.microsoft.com/office/drawing/2014/main" val="4283348899"/>
                    </a:ext>
                  </a:extLst>
                </a:gridCol>
                <a:gridCol w="3539885">
                  <a:extLst>
                    <a:ext uri="{9D8B030D-6E8A-4147-A177-3AD203B41FA5}">
                      <a16:colId xmlns:a16="http://schemas.microsoft.com/office/drawing/2014/main" val="2953287085"/>
                    </a:ext>
                  </a:extLst>
                </a:gridCol>
                <a:gridCol w="1972238">
                  <a:extLst>
                    <a:ext uri="{9D8B030D-6E8A-4147-A177-3AD203B41FA5}">
                      <a16:colId xmlns:a16="http://schemas.microsoft.com/office/drawing/2014/main" val="1641723927"/>
                    </a:ext>
                  </a:extLst>
                </a:gridCol>
              </a:tblGrid>
              <a:tr h="754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Paper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Approximate Start Time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Timing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Approximate End Time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/>
                </a:tc>
                <a:extLst>
                  <a:ext uri="{0D108BD9-81ED-4DB2-BD59-A6C34878D82A}">
                    <a16:rowId xmlns:a16="http://schemas.microsoft.com/office/drawing/2014/main" val="2737237816"/>
                  </a:ext>
                </a:extLst>
              </a:tr>
              <a:tr h="7591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English grammar, punctuation and spelling paper 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9.20am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45 minutes</a:t>
                      </a: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Extra: 57 minutes 30 seconds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10.05am</a:t>
                      </a: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10.30am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44985"/>
                  </a:ext>
                </a:extLst>
              </a:tr>
              <a:tr h="6597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English grammar, punctuation and spelling paper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11am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Approx 15 minutes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11.15am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16941"/>
                  </a:ext>
                </a:extLst>
              </a:tr>
              <a:tr h="6364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English reading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9.20am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60 minutes</a:t>
                      </a: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Extra: 75 minutes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10.20am</a:t>
                      </a: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10.35am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84778"/>
                  </a:ext>
                </a:extLst>
              </a:tr>
              <a:tr h="7591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Mathematics Paper 1: arithmetic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9.20am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30 minutes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Extra: 37 minutes 30 seconds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9.50am</a:t>
                      </a: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10.00am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49303"/>
                  </a:ext>
                </a:extLst>
              </a:tr>
              <a:tr h="6364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Mathematics Paper 2: reasoning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11.00am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40 minutes</a:t>
                      </a: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Extra: 50 minutes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11.40am</a:t>
                      </a: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11.50am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07554"/>
                  </a:ext>
                </a:extLst>
              </a:tr>
              <a:tr h="6370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Mathematics Paper 3: reasoning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9.20am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40 minutes</a:t>
                      </a: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Extra: 50 minutes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10.00am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10.15am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3" marR="6026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914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36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6B79A8-9B9E-DFED-BF50-8105211FC63A}"/>
              </a:ext>
            </a:extLst>
          </p:cNvPr>
          <p:cNvSpPr/>
          <p:nvPr/>
        </p:nvSpPr>
        <p:spPr>
          <a:xfrm>
            <a:off x="1039754" y="592624"/>
            <a:ext cx="80653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Why are SATs important </a:t>
            </a:r>
          </a:p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for your child?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9CF9B606-69B4-A0E0-1C23-4D239A905B9E}"/>
              </a:ext>
            </a:extLst>
          </p:cNvPr>
          <p:cNvSpPr/>
          <p:nvPr/>
        </p:nvSpPr>
        <p:spPr>
          <a:xfrm>
            <a:off x="569201" y="2852531"/>
            <a:ext cx="5145799" cy="316659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They will determine the groups your child will be set into in secondary school. </a:t>
            </a:r>
            <a:endParaRPr lang="en-GB" sz="280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95AACA67-2D21-DC62-99A9-9A37CD4C5703}"/>
              </a:ext>
            </a:extLst>
          </p:cNvPr>
          <p:cNvSpPr/>
          <p:nvPr/>
        </p:nvSpPr>
        <p:spPr>
          <a:xfrm>
            <a:off x="6096000" y="2346950"/>
            <a:ext cx="5418656" cy="301615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They give child a sense of achievement after their 7 years in Primary School.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492923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406400" y="372533"/>
            <a:ext cx="6845592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979" spc="-13">
                <a:solidFill>
                  <a:srgbClr val="000000"/>
                </a:solidFill>
                <a:latin typeface="Arial"/>
                <a:cs typeface="Arial"/>
              </a:rPr>
              <a:t>When and how the SATs are completed?</a:t>
            </a:r>
          </a:p>
          <a:p>
            <a:pPr>
              <a:lnSpc>
                <a:spcPts val="3680"/>
              </a:lnSpc>
            </a:pPr>
            <a:endParaRPr lang="en-CA" sz="320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7334" y="1524001"/>
            <a:ext cx="10484345" cy="795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67"/>
              </a:lnSpc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484" spc="-13">
                <a:solidFill>
                  <a:srgbClr val="000000"/>
                </a:solidFill>
                <a:latin typeface="Arial"/>
                <a:cs typeface="Arial"/>
              </a:rPr>
              <a:t>  The tests take place during normal school hours, under exam conditions.</a:t>
            </a:r>
          </a:p>
          <a:p>
            <a:pPr>
              <a:lnSpc>
                <a:spcPts val="3067"/>
              </a:lnSpc>
            </a:pPr>
            <a:endParaRPr lang="en-CA" sz="266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7334" y="2116667"/>
            <a:ext cx="10410607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  <a:tabLst>
                <a:tab pos="457189" algn="l"/>
              </a:tabLst>
            </a:pPr>
            <a:r>
              <a:rPr lang="en-CA" sz="2232" spc="-13" dirty="0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484" spc="-13" dirty="0">
                <a:solidFill>
                  <a:srgbClr val="000000"/>
                </a:solidFill>
                <a:latin typeface="Arial"/>
                <a:cs typeface="Arial"/>
              </a:rPr>
              <a:t>  The tests will be taken in the classrooms, supported by adults who know</a:t>
            </a:r>
            <a:br>
              <a:rPr lang="en-CA" sz="2675" dirty="0">
                <a:solidFill>
                  <a:srgbClr val="000000"/>
                </a:solidFill>
                <a:latin typeface="Times New Roman"/>
              </a:rPr>
            </a:br>
            <a:r>
              <a:rPr lang="en-CA" sz="2487" spc="-13" dirty="0">
                <a:solidFill>
                  <a:srgbClr val="000000"/>
                </a:solidFill>
                <a:latin typeface="Arial"/>
                <a:cs typeface="Arial"/>
              </a:rPr>
              <a:t>	them.</a:t>
            </a:r>
          </a:p>
          <a:p>
            <a:pPr>
              <a:lnSpc>
                <a:spcPts val="3200"/>
              </a:lnSpc>
            </a:pPr>
            <a:endParaRPr lang="en-CA" sz="2675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7333" y="3149601"/>
            <a:ext cx="9599166" cy="795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67"/>
              </a:lnSpc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484" spc="-13">
                <a:solidFill>
                  <a:srgbClr val="000000"/>
                </a:solidFill>
                <a:latin typeface="Arial"/>
                <a:cs typeface="Arial"/>
              </a:rPr>
              <a:t>  Children are not allowed to talk to each other from the moment the</a:t>
            </a:r>
          </a:p>
          <a:p>
            <a:pPr>
              <a:lnSpc>
                <a:spcPts val="3067"/>
              </a:lnSpc>
            </a:pPr>
            <a:endParaRPr lang="en-CA" sz="266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4534" y="3556001"/>
            <a:ext cx="10316927" cy="795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67"/>
              </a:lnSpc>
            </a:pPr>
            <a:r>
              <a:rPr lang="en-CA" sz="2484" spc="-13" dirty="0">
                <a:solidFill>
                  <a:srgbClr val="000000"/>
                </a:solidFill>
                <a:latin typeface="Arial"/>
                <a:cs typeface="Arial"/>
              </a:rPr>
              <a:t>assessments are handed out until they are collected at the end of the test.</a:t>
            </a:r>
          </a:p>
          <a:p>
            <a:pPr>
              <a:lnSpc>
                <a:spcPts val="3067"/>
              </a:lnSpc>
            </a:pPr>
            <a:endParaRPr lang="en-CA" sz="2672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7334" y="4148667"/>
            <a:ext cx="9999853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  <a:tabLst>
                <a:tab pos="457189" algn="l"/>
              </a:tabLst>
            </a:pPr>
            <a:r>
              <a:rPr lang="en-CA" sz="2235" spc="-13" dirty="0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487" spc="-13" dirty="0">
                <a:solidFill>
                  <a:srgbClr val="000000"/>
                </a:solidFill>
                <a:latin typeface="Arial"/>
                <a:cs typeface="Arial"/>
              </a:rPr>
              <a:t>  After the tests are completed, the papers are sent away to be marked</a:t>
            </a:r>
            <a:br>
              <a:rPr lang="en-CA" sz="2672" dirty="0">
                <a:solidFill>
                  <a:srgbClr val="000000"/>
                </a:solidFill>
                <a:latin typeface="Times New Roman"/>
              </a:rPr>
            </a:br>
            <a:r>
              <a:rPr lang="en-CA" sz="2484" spc="-13" dirty="0">
                <a:solidFill>
                  <a:srgbClr val="283592"/>
                </a:solidFill>
                <a:latin typeface="Arial"/>
                <a:cs typeface="Arial"/>
              </a:rPr>
              <a:t>	externally</a:t>
            </a:r>
            <a:r>
              <a:rPr lang="en-CA" sz="2484" spc="-13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3200"/>
              </a:lnSpc>
            </a:pPr>
            <a:endParaRPr lang="en-CA" sz="2672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305EF-B2B9-451E-52D5-432D22B5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After each test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45C64-7FB0-3D3A-B498-8632984CB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Some light revision, with unrelated activities in the afternoons.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36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406401" y="372533"/>
            <a:ext cx="1446871" cy="11028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93"/>
              </a:lnSpc>
            </a:pPr>
            <a:r>
              <a:rPr lang="en-CA" sz="3469" spc="-40">
                <a:solidFill>
                  <a:srgbClr val="000000"/>
                </a:solidFill>
                <a:latin typeface="Arial"/>
                <a:cs typeface="Arial"/>
              </a:rPr>
              <a:t>Results</a:t>
            </a:r>
          </a:p>
          <a:p>
            <a:pPr>
              <a:lnSpc>
                <a:spcPts val="4293"/>
              </a:lnSpc>
            </a:pPr>
            <a:endParaRPr lang="en-CA" sz="373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7333" y="1066801"/>
            <a:ext cx="10766474" cy="16576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67"/>
              </a:lnSpc>
            </a:pPr>
            <a:r>
              <a:rPr lang="en-CA" sz="2235" spc="-13">
                <a:solidFill>
                  <a:srgbClr val="000000"/>
                </a:solidFill>
                <a:latin typeface="Arial"/>
                <a:cs typeface="Arial"/>
              </a:rPr>
              <a:t>Tests are marked externally. Once marked, the tests will be given the following scores: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  A raw score (total number of marks achieved for each paper);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  A scaled score (see below);</a:t>
            </a:r>
          </a:p>
          <a:p>
            <a:pPr>
              <a:lnSpc>
                <a:spcPts val="3267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7334" y="2387601"/>
            <a:ext cx="717677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  A judgement on if the National Standard has been met.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7334" y="3166533"/>
            <a:ext cx="11026095" cy="1234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3"/>
              </a:lnSpc>
            </a:pP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After marking each test, the external marker will convert the raw score to a scaled score.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Even though the tests are made to the same standard each year, the questions must be</a:t>
            </a:r>
          </a:p>
          <a:p>
            <a:pPr>
              <a:lnSpc>
                <a:spcPts val="3333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77333" y="4064001"/>
            <a:ext cx="1026184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5" spc="-13">
                <a:solidFill>
                  <a:srgbClr val="000000"/>
                </a:solidFill>
                <a:latin typeface="Arial"/>
                <a:cs typeface="Arial"/>
              </a:rPr>
              <a:t>different. This means the difficulty of the tests may vary. Scaled scores ensures an</a:t>
            </a:r>
          </a:p>
          <a:p>
            <a:pPr>
              <a:lnSpc>
                <a:spcPts val="2760"/>
              </a:lnSpc>
            </a:pPr>
            <a:endParaRPr lang="en-CA" sz="240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7333" y="4487334"/>
            <a:ext cx="591540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accurate comparison of performance over time.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7334" y="5334001"/>
            <a:ext cx="455028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Scaled scores range from 80 to 120.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77334" y="5757334"/>
            <a:ext cx="1003633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5" spc="-13" dirty="0">
                <a:solidFill>
                  <a:srgbClr val="283592"/>
                </a:solidFill>
                <a:highlight>
                  <a:srgbClr val="FFFF00"/>
                </a:highlight>
                <a:latin typeface="Arial"/>
                <a:cs typeface="Arial"/>
              </a:rPr>
              <a:t>A scaled score of 100 or more shows the pupil is meeting the National Standard.</a:t>
            </a:r>
          </a:p>
          <a:p>
            <a:pPr>
              <a:lnSpc>
                <a:spcPts val="2760"/>
              </a:lnSpc>
            </a:pPr>
            <a:endParaRPr lang="en-CA" sz="2403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68CCE-D5D5-9BA1-E199-D5130DDD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Results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742D-D75F-54A2-0C7E-A3E501F0D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These will be available at the end of the academic year. </a:t>
            </a:r>
          </a:p>
          <a:p>
            <a:r>
              <a:rPr lang="en-US" sz="2800" dirty="0"/>
              <a:t>Results will be shared with families on your child’s end of year school report.</a:t>
            </a:r>
          </a:p>
          <a:p>
            <a:r>
              <a:rPr lang="en-US" sz="2800" dirty="0"/>
              <a:t>Some papers may be sent back for remarking if it is felt they have errors that would change the scaled score. </a:t>
            </a:r>
          </a:p>
          <a:p>
            <a:r>
              <a:rPr lang="en-US" sz="2800" dirty="0"/>
              <a:t>This will not be known until 25-26 Academic Year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17424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2E05-2566-163A-3B32-A57491E0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Revision groups		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468F0-2B1D-1ECB-E3DE-3D5DE24D2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7045"/>
            <a:ext cx="8596668" cy="4424318"/>
          </a:xfrm>
        </p:spPr>
        <p:txBody>
          <a:bodyPr>
            <a:normAutofit/>
          </a:bodyPr>
          <a:lstStyle/>
          <a:p>
            <a:r>
              <a:rPr lang="en-US" sz="3200" dirty="0"/>
              <a:t>Lunchtime sessions and revision guides –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please sign up – letter </a:t>
            </a:r>
            <a:r>
              <a:rPr lang="en-US" sz="3200">
                <a:solidFill>
                  <a:srgbClr val="FF0000"/>
                </a:solidFill>
                <a:highlight>
                  <a:srgbClr val="FFFF00"/>
                </a:highlight>
              </a:rPr>
              <a:t>before you go.</a:t>
            </a:r>
            <a:endParaRPr lang="en-US" sz="32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sz="3200" dirty="0"/>
              <a:t>Extra weekly </a:t>
            </a:r>
            <a:r>
              <a:rPr lang="en-US" sz="3200" dirty="0" err="1"/>
              <a:t>Maths</a:t>
            </a:r>
            <a:r>
              <a:rPr lang="en-US" sz="3200" dirty="0"/>
              <a:t>, Reading and Spelling groups in afternoons</a:t>
            </a:r>
          </a:p>
          <a:p>
            <a:r>
              <a:rPr lang="en-US" sz="3200" dirty="0" err="1"/>
              <a:t>Maths</a:t>
            </a:r>
            <a:r>
              <a:rPr lang="en-US" sz="3200" dirty="0"/>
              <a:t> groups tailored to needs </a:t>
            </a:r>
          </a:p>
          <a:p>
            <a:r>
              <a:rPr lang="en-US" sz="3200" dirty="0"/>
              <a:t>Flexible groupings and interventions based on practice SATS tests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17099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FBB72-D8A0-40A7-B039-80EE1E0C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511304"/>
            <a:ext cx="8271933" cy="5509985"/>
          </a:xfrm>
        </p:spPr>
        <p:txBody>
          <a:bodyPr>
            <a:normAutofit/>
          </a:bodyPr>
          <a:lstStyle/>
          <a:p>
            <a:r>
              <a:rPr lang="en-US" dirty="0"/>
              <a:t>During the week of SATs, all children are invited to come in for breakfast and morning revision ‘top tips’. We will confirm the times for this before SATs begin.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pic>
        <p:nvPicPr>
          <p:cNvPr id="1026" name="Picture 2" descr="2,000+ Good Night Sleep Man Stock Illustrations, Royalty-Free Vector  Graphics &amp; Clip Art - iStock">
            <a:extLst>
              <a:ext uri="{FF2B5EF4-FFF2-40B4-BE49-F238E27FC236}">
                <a16:creationId xmlns:a16="http://schemas.microsoft.com/office/drawing/2014/main" id="{A5BECD06-425D-DAC7-6268-77ACC9CF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4" y="3429000"/>
            <a:ext cx="2741295" cy="20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Year 5 and 6 revision resources for the Key Stage 2 SATs">
            <a:extLst>
              <a:ext uri="{FF2B5EF4-FFF2-40B4-BE49-F238E27FC236}">
                <a16:creationId xmlns:a16="http://schemas.microsoft.com/office/drawing/2014/main" id="{47CD5EE2-DBAE-1DDF-B6DD-F800539EE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28" y="3851653"/>
            <a:ext cx="4002785" cy="15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709AF5AE-129B-89E8-18F7-0701841BD182}"/>
              </a:ext>
            </a:extLst>
          </p:cNvPr>
          <p:cNvSpPr/>
          <p:nvPr/>
        </p:nvSpPr>
        <p:spPr>
          <a:xfrm rot="20490323">
            <a:off x="8787494" y="2624834"/>
            <a:ext cx="2210937" cy="15153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Don’t leave revision to the last minute!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258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29" y="0"/>
            <a:ext cx="12192000" cy="6841067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406401" y="355600"/>
            <a:ext cx="6919432" cy="188513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7"/>
              </a:lnSpc>
            </a:pPr>
            <a:r>
              <a:rPr lang="en-CA" sz="3972" spc="-27" dirty="0">
                <a:solidFill>
                  <a:srgbClr val="000000"/>
                </a:solidFill>
                <a:latin typeface="Arial"/>
                <a:cs typeface="Arial"/>
              </a:rPr>
              <a:t>Useful websites</a:t>
            </a:r>
          </a:p>
          <a:p>
            <a:pPr>
              <a:lnSpc>
                <a:spcPts val="4907"/>
              </a:lnSpc>
            </a:pPr>
            <a:endParaRPr lang="en-CA" sz="3972" spc="-27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4907"/>
              </a:lnSpc>
            </a:pPr>
            <a:endParaRPr lang="en-CA" sz="427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23333" y="1253067"/>
            <a:ext cx="807722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79" spc="-27" dirty="0">
                <a:solidFill>
                  <a:srgbClr val="000000"/>
                </a:solidFill>
                <a:latin typeface="Arial"/>
                <a:cs typeface="Arial"/>
              </a:rPr>
              <a:t>English</a:t>
            </a:r>
          </a:p>
          <a:p>
            <a:pPr>
              <a:lnSpc>
                <a:spcPts val="2453"/>
              </a:lnSpc>
            </a:pPr>
            <a:endParaRPr lang="en-CA" sz="2128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23334" y="1625601"/>
            <a:ext cx="6568978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79" spc="-13" dirty="0">
                <a:solidFill>
                  <a:srgbClr val="000000"/>
                </a:solidFill>
                <a:latin typeface="Arial"/>
                <a:cs typeface="Arial"/>
              </a:rPr>
              <a:t>GPS revision: </a:t>
            </a:r>
            <a:r>
              <a:rPr lang="en-CA" sz="1979" spc="-13" dirty="0">
                <a:solidFill>
                  <a:srgbClr val="0096A7"/>
                </a:solidFill>
                <a:latin typeface="Arial"/>
                <a:cs typeface="Arial"/>
              </a:rPr>
              <a:t>https://www.bbc.co.uk/bitesize/topics/zhrrd2p</a:t>
            </a:r>
          </a:p>
          <a:p>
            <a:pPr>
              <a:lnSpc>
                <a:spcPts val="2453"/>
              </a:lnSpc>
            </a:pPr>
            <a:endParaRPr lang="en-CA" sz="2128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3333" y="1947334"/>
            <a:ext cx="7729232" cy="18292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Spelling games: </a:t>
            </a:r>
            <a:r>
              <a:rPr lang="en-CA" sz="1979" spc="-13">
                <a:solidFill>
                  <a:srgbClr val="0096A7"/>
                </a:solidFill>
                <a:latin typeface="Arial"/>
                <a:cs typeface="Arial"/>
              </a:rPr>
              <a:t>https://www.topmarks.co.uk/search.aspx?q=spelling</a:t>
            </a:r>
            <a:br>
              <a:rPr lang="en-CA" sz="2128">
                <a:solidFill>
                  <a:srgbClr val="000000"/>
                </a:solidFill>
                <a:latin typeface="Times New Roman"/>
              </a:rPr>
            </a:b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Revision and practice questions: </a:t>
            </a:r>
            <a:r>
              <a:rPr lang="en-CA" sz="1979" spc="-13">
                <a:solidFill>
                  <a:srgbClr val="0096A7"/>
                </a:solidFill>
                <a:latin typeface="Arial"/>
                <a:cs typeface="Arial"/>
              </a:rPr>
              <a:t>https://uk.ixl.com/english/year-6</a:t>
            </a:r>
            <a:br>
              <a:rPr lang="en-CA" sz="2128">
                <a:solidFill>
                  <a:srgbClr val="000000"/>
                </a:solidFill>
                <a:latin typeface="Times New Roman"/>
              </a:rPr>
            </a:b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Spelling rules: </a:t>
            </a:r>
            <a:r>
              <a:rPr lang="en-CA" sz="1979" spc="-13">
                <a:solidFill>
                  <a:srgbClr val="0096A7"/>
                </a:solidFill>
                <a:latin typeface="Arial"/>
                <a:cs typeface="Arial"/>
              </a:rPr>
              <a:t>http://www.keystage2literacy.co.uk/spellings-menu.html</a:t>
            </a:r>
            <a:br>
              <a:rPr lang="en-CA" sz="2128">
                <a:solidFill>
                  <a:srgbClr val="000000"/>
                </a:solidFill>
                <a:latin typeface="Times New Roman"/>
              </a:rPr>
            </a:b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Word list (NC spelling appendix):</a:t>
            </a:r>
          </a:p>
          <a:p>
            <a:pPr>
              <a:lnSpc>
                <a:spcPts val="293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3333" y="3437468"/>
            <a:ext cx="11541942" cy="1085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CA" sz="1979" spc="-13" dirty="0">
                <a:solidFill>
                  <a:srgbClr val="0096A7"/>
                </a:solidFill>
                <a:latin typeface="Arial"/>
                <a:cs typeface="Arial"/>
              </a:rPr>
              <a:t>https://assets.publishing.service.gov.uk/government/uploads/system/uploads/attachment_data/file/23978</a:t>
            </a:r>
            <a:br>
              <a:rPr lang="en-CA" sz="2128" dirty="0">
                <a:solidFill>
                  <a:srgbClr val="000000"/>
                </a:solidFill>
                <a:latin typeface="Times New Roman"/>
              </a:rPr>
            </a:br>
            <a:r>
              <a:rPr lang="en-CA" sz="1979" spc="-13" dirty="0">
                <a:solidFill>
                  <a:srgbClr val="0096A7"/>
                </a:solidFill>
                <a:latin typeface="Arial"/>
                <a:cs typeface="Arial"/>
              </a:rPr>
              <a:t>4/English_Appendix_1_-_Spelling.pdf</a:t>
            </a:r>
          </a:p>
          <a:p>
            <a:pPr>
              <a:lnSpc>
                <a:spcPts val="2933"/>
              </a:lnSpc>
            </a:pPr>
            <a:endParaRPr lang="en-CA" sz="2128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23334" y="4605867"/>
            <a:ext cx="682559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Maths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3334" y="4978401"/>
            <a:ext cx="6621556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79" spc="-27">
                <a:solidFill>
                  <a:srgbClr val="000000"/>
                </a:solidFill>
                <a:latin typeface="Arial"/>
                <a:cs typeface="Arial"/>
              </a:rPr>
              <a:t>Whole scheme of learning (videos, questions, assessments):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3334" y="5367867"/>
            <a:ext cx="5693995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1979" spc="-13">
                <a:solidFill>
                  <a:srgbClr val="0096A7"/>
                </a:solidFill>
                <a:latin typeface="Arial"/>
                <a:cs typeface="Arial"/>
              </a:rPr>
              <a:t>https://whiterosemaths.com/resources?year=year-6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3333" y="5689600"/>
            <a:ext cx="7251024" cy="14573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Arithmetic practice and test examples: </a:t>
            </a:r>
            <a:r>
              <a:rPr lang="en-CA" sz="1979" spc="-13">
                <a:solidFill>
                  <a:srgbClr val="0096A7"/>
                </a:solidFill>
                <a:latin typeface="Arial"/>
                <a:cs typeface="Arial"/>
              </a:rPr>
              <a:t>https://myminimaths.co.uk/</a:t>
            </a:r>
            <a:br>
              <a:rPr lang="en-CA" sz="2128">
                <a:solidFill>
                  <a:srgbClr val="000000"/>
                </a:solidFill>
                <a:latin typeface="Times New Roman"/>
              </a:rPr>
            </a:b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Quizzes: </a:t>
            </a:r>
            <a:r>
              <a:rPr lang="en-CA" sz="1979" spc="-13">
                <a:solidFill>
                  <a:srgbClr val="0096A7"/>
                </a:solidFill>
                <a:latin typeface="Arial"/>
                <a:cs typeface="Arial"/>
              </a:rPr>
              <a:t>https://www.educationquizzes.com/ks2/maths/</a:t>
            </a:r>
            <a:br>
              <a:rPr lang="en-CA" sz="2128">
                <a:solidFill>
                  <a:srgbClr val="000000"/>
                </a:solidFill>
                <a:latin typeface="Times New Roman"/>
              </a:rPr>
            </a:b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Revision and practice questions: </a:t>
            </a:r>
            <a:r>
              <a:rPr lang="en-CA" sz="1979" spc="-13">
                <a:solidFill>
                  <a:srgbClr val="0096A7"/>
                </a:solidFill>
                <a:latin typeface="Arial"/>
                <a:cs typeface="Arial"/>
              </a:rPr>
              <a:t>https://uk.ixl.com/maths/year-6</a:t>
            </a:r>
          </a:p>
          <a:p>
            <a:pPr>
              <a:lnSpc>
                <a:spcPts val="293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F3D24567-BF38-CC17-68BE-2B7DF6432EE5}"/>
              </a:ext>
            </a:extLst>
          </p:cNvPr>
          <p:cNvSpPr/>
          <p:nvPr/>
        </p:nvSpPr>
        <p:spPr>
          <a:xfrm>
            <a:off x="8269254" y="149086"/>
            <a:ext cx="3696022" cy="2982527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Spelling Frame, Accelerated Reader and TTRS</a:t>
            </a:r>
            <a:endParaRPr lang="en-GB" dirty="0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BCBB688D-C77C-6295-FE40-FEAC566EE6DC}"/>
              </a:ext>
            </a:extLst>
          </p:cNvPr>
          <p:cNvSpPr txBox="1"/>
          <p:nvPr/>
        </p:nvSpPr>
        <p:spPr>
          <a:xfrm>
            <a:off x="523090" y="613921"/>
            <a:ext cx="6919432" cy="51834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7"/>
              </a:lnSpc>
            </a:pPr>
            <a:r>
              <a:rPr lang="en-CA" sz="1600" spc="-27" dirty="0">
                <a:solidFill>
                  <a:srgbClr val="000000"/>
                </a:solidFill>
                <a:latin typeface="Arial"/>
                <a:cs typeface="Arial"/>
              </a:rPr>
              <a:t>https://www.bbc.co.uk/bitesize/articles/zkyhb7h#zv6qp9q</a:t>
            </a:r>
            <a:endParaRPr lang="en-CA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Help with solid fill">
            <a:extLst>
              <a:ext uri="{FF2B5EF4-FFF2-40B4-BE49-F238E27FC236}">
                <a16:creationId xmlns:a16="http://schemas.microsoft.com/office/drawing/2014/main" id="{8E04DA1A-AD67-F953-FD3B-D9E211D54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2898" y="1131994"/>
            <a:ext cx="459038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3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7 Points 1">
            <a:extLst>
              <a:ext uri="{FF2B5EF4-FFF2-40B4-BE49-F238E27FC236}">
                <a16:creationId xmlns:a16="http://schemas.microsoft.com/office/drawing/2014/main" id="{34174B76-6C57-3662-0331-4A84ED946229}"/>
              </a:ext>
            </a:extLst>
          </p:cNvPr>
          <p:cNvSpPr/>
          <p:nvPr/>
        </p:nvSpPr>
        <p:spPr>
          <a:xfrm rot="21068518">
            <a:off x="10631" y="74428"/>
            <a:ext cx="4944139" cy="4678325"/>
          </a:xfrm>
          <a:prstGeom prst="star7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SATs is just one part of Y6</a:t>
            </a:r>
            <a:endParaRPr lang="en-GB" sz="3600" dirty="0"/>
          </a:p>
        </p:txBody>
      </p:sp>
      <p:sp>
        <p:nvSpPr>
          <p:cNvPr id="3" name="Star: 7 Points 2">
            <a:extLst>
              <a:ext uri="{FF2B5EF4-FFF2-40B4-BE49-F238E27FC236}">
                <a16:creationId xmlns:a16="http://schemas.microsoft.com/office/drawing/2014/main" id="{89AC09DA-0E3C-B5D2-8F22-5BEED090880F}"/>
              </a:ext>
            </a:extLst>
          </p:cNvPr>
          <p:cNvSpPr/>
          <p:nvPr/>
        </p:nvSpPr>
        <p:spPr>
          <a:xfrm rot="1362958">
            <a:off x="7084829" y="159488"/>
            <a:ext cx="4944139" cy="4678325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Mocks at stages throughout the year will imitate SATs so it does not seem different.</a:t>
            </a:r>
            <a:endParaRPr lang="en-GB" sz="2800" dirty="0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02A6F4A3-2A19-67E7-DB1D-F8DD71815830}"/>
              </a:ext>
            </a:extLst>
          </p:cNvPr>
          <p:cNvSpPr/>
          <p:nvPr/>
        </p:nvSpPr>
        <p:spPr>
          <a:xfrm>
            <a:off x="3357317" y="1982972"/>
            <a:ext cx="4944139" cy="4678325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Lots to look forward to, celebrate and embrace about Y6.</a:t>
            </a:r>
          </a:p>
          <a:p>
            <a:pPr algn="ctr"/>
            <a:r>
              <a:rPr lang="en-US" sz="2400" dirty="0"/>
              <a:t>Embrace SATs- show off what you know!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476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A816-FFD1-0E7F-BAEB-5CFB283D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1" y="57071"/>
            <a:ext cx="10515600" cy="2336959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Key stage 2</a:t>
            </a:r>
            <a:b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</a:b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The key stage 2 tests are timetabled from Monday 11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th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 May- Thursday 14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th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 May</a:t>
            </a:r>
            <a:b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4541387-C5C8-774E-DEC4-96E99181B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7745"/>
            <a:ext cx="184731" cy="5926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12639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2CA7D-D1F4-4D82-DF46-6305DC1BE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843" y="2286000"/>
            <a:ext cx="7191375" cy="45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4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02081-D7A4-DDB8-E9E3-295E5EED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0CF86D7-4623-82AE-F096-FF99BE4027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60" y="261938"/>
            <a:ext cx="2019300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A78C7F1-5632-9D41-C7F1-66C08F0B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60" y="261938"/>
            <a:ext cx="2019300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55BDA90-9841-7637-78F6-CA40338BF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42" y="261938"/>
            <a:ext cx="2019300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AE557396-7B56-A660-AF45-A7F16FAE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42" y="3429000"/>
            <a:ext cx="2019300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9F3F0D4-6F2F-7621-1377-53341A0DA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42" y="3429000"/>
            <a:ext cx="2019300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58B1020C-CAC7-1173-D91D-00FB52ED1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42" y="3429000"/>
            <a:ext cx="2019300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1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406400" y="372533"/>
            <a:ext cx="6526980" cy="11028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93"/>
              </a:lnSpc>
            </a:pPr>
            <a:r>
              <a:rPr lang="en-CA" sz="3544" spc="-13">
                <a:solidFill>
                  <a:srgbClr val="000000"/>
                </a:solidFill>
                <a:latin typeface="Arial"/>
                <a:cs typeface="Arial"/>
              </a:rPr>
              <a:t>What are the children tested on?</a:t>
            </a:r>
          </a:p>
          <a:p>
            <a:pPr>
              <a:lnSpc>
                <a:spcPts val="4293"/>
              </a:lnSpc>
            </a:pPr>
            <a:endParaRPr lang="en-CA" sz="373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70001" y="1303867"/>
            <a:ext cx="1636217" cy="11028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67"/>
              </a:lnSpc>
            </a:pPr>
            <a:r>
              <a:rPr lang="en-CA" sz="3555" b="1" spc="-13">
                <a:solidFill>
                  <a:srgbClr val="F1F1F1"/>
                </a:solidFill>
                <a:latin typeface="Arial Bold"/>
                <a:cs typeface="Arial Bold"/>
              </a:rPr>
              <a:t>English</a:t>
            </a:r>
          </a:p>
          <a:p>
            <a:pPr>
              <a:lnSpc>
                <a:spcPts val="4293"/>
              </a:lnSpc>
            </a:pPr>
            <a:endParaRPr lang="en-CA" sz="372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8134" y="1845734"/>
            <a:ext cx="2618602" cy="16710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21481">
              <a:lnSpc>
                <a:spcPts val="4400"/>
              </a:lnSpc>
            </a:pPr>
            <a:r>
              <a:rPr lang="en-CA" sz="3555" b="1" spc="-13">
                <a:solidFill>
                  <a:srgbClr val="F1F1F1"/>
                </a:solidFill>
                <a:latin typeface="Arial Bold"/>
                <a:cs typeface="Arial Bold"/>
              </a:rPr>
              <a:t>Grammar,</a:t>
            </a:r>
            <a:br>
              <a:rPr lang="en-CA" sz="3727">
                <a:solidFill>
                  <a:srgbClr val="000000"/>
                </a:solidFill>
                <a:latin typeface="Times New Roman"/>
              </a:rPr>
            </a:br>
            <a:r>
              <a:rPr lang="en-CA" sz="3555" b="1" spc="-13">
                <a:solidFill>
                  <a:srgbClr val="F1F1F1"/>
                </a:solidFill>
                <a:latin typeface="Arial Bold"/>
                <a:cs typeface="Arial Bold"/>
              </a:rPr>
              <a:t>Punctuation</a:t>
            </a:r>
          </a:p>
          <a:p>
            <a:pPr>
              <a:lnSpc>
                <a:spcPts val="4480"/>
              </a:lnSpc>
            </a:pPr>
            <a:endParaRPr lang="en-CA" sz="372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77734" y="1151467"/>
            <a:ext cx="4974760" cy="6283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2" b="1" spc="-13">
                <a:solidFill>
                  <a:srgbClr val="000000"/>
                </a:solidFill>
                <a:latin typeface="Arial Bold"/>
                <a:cs typeface="Arial Bold"/>
              </a:rPr>
              <a:t>Paper 1: questions (45 minutes) 50 marks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77734" y="1456267"/>
            <a:ext cx="7533537" cy="9539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3"/>
              </a:lnSpc>
            </a:pP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A combined question and answer booklet which assesses pupils’</a:t>
            </a:r>
            <a:br>
              <a:rPr lang="en-CA" sz="2128">
                <a:solidFill>
                  <a:srgbClr val="000000"/>
                </a:solidFill>
                <a:latin typeface="Times New Roman"/>
              </a:rPr>
            </a:b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understanding of the grammar, punctuation and spelling elements of</a:t>
            </a:r>
          </a:p>
          <a:p>
            <a:pPr>
              <a:lnSpc>
                <a:spcPts val="25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77733" y="2116667"/>
            <a:ext cx="7850226" cy="6283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81" spc="-13">
                <a:solidFill>
                  <a:srgbClr val="000000"/>
                </a:solidFill>
                <a:latin typeface="Arial"/>
                <a:cs typeface="Arial"/>
              </a:rPr>
              <a:t>the national curriculum English programmes of study for key stage two.</a:t>
            </a:r>
          </a:p>
          <a:p>
            <a:pPr>
              <a:lnSpc>
                <a:spcPts val="2453"/>
              </a:lnSpc>
            </a:pPr>
            <a:endParaRPr lang="en-CA" sz="2131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77733" y="2438401"/>
            <a:ext cx="7289688" cy="6283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2" b="1" spc="-13">
                <a:solidFill>
                  <a:srgbClr val="000000"/>
                </a:solidFill>
                <a:latin typeface="Arial Bold"/>
                <a:cs typeface="Arial Bold"/>
              </a:rPr>
              <a:t>Paper 2: spelling (15 minutes but not strictly timed) 20 marks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77733" y="2760134"/>
            <a:ext cx="7571496" cy="6283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The paper that pupils receive has 20 sentences, each with a missing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4579" y="2999803"/>
            <a:ext cx="10933571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7"/>
              </a:lnSpc>
            </a:pPr>
            <a:r>
              <a:rPr lang="en-CA" sz="3557" b="1" spc="-13">
                <a:solidFill>
                  <a:srgbClr val="F1F1F1"/>
                </a:solidFill>
                <a:latin typeface="Arial Bold"/>
                <a:cs typeface="Arial Bold"/>
              </a:rPr>
              <a:t>and Spelling</a:t>
            </a:r>
            <a:r>
              <a:rPr lang="en-CA" sz="2021" spc="-13">
                <a:solidFill>
                  <a:srgbClr val="000000"/>
                </a:solidFill>
                <a:latin typeface="Arial"/>
                <a:cs typeface="Arial"/>
              </a:rPr>
              <a:t>  word. The teacher reads the sentences one at a time and pupils write in</a:t>
            </a:r>
          </a:p>
          <a:p>
            <a:pPr>
              <a:lnSpc>
                <a:spcPts val="3507"/>
              </a:lnSpc>
            </a:pPr>
            <a:endParaRPr lang="en-CA" sz="3409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77734" y="3471333"/>
            <a:ext cx="3625673" cy="4891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lang="en-CA" sz="2021" spc="-13">
                <a:solidFill>
                  <a:srgbClr val="000000"/>
                </a:solidFill>
                <a:latin typeface="Arial"/>
                <a:cs typeface="Arial"/>
              </a:rPr>
              <a:t>the missing word on their paper.</a:t>
            </a:r>
          </a:p>
          <a:p>
            <a:pPr>
              <a:lnSpc>
                <a:spcPts val="1920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43867" y="4318001"/>
            <a:ext cx="2146934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2035" b="1" spc="-13">
                <a:solidFill>
                  <a:srgbClr val="000000"/>
                </a:solidFill>
                <a:latin typeface="Arial Bold"/>
                <a:cs typeface="Arial Bold"/>
              </a:rPr>
              <a:t>(1 hour) 50 marks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36134" y="4758267"/>
            <a:ext cx="1636217" cy="11028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67"/>
              </a:lnSpc>
            </a:pPr>
            <a:r>
              <a:rPr lang="en-CA" sz="3557" b="1" spc="-13">
                <a:solidFill>
                  <a:srgbClr val="F1F1F1"/>
                </a:solidFill>
                <a:latin typeface="Arial Bold"/>
                <a:cs typeface="Arial Bold"/>
              </a:rPr>
              <a:t>English</a:t>
            </a:r>
          </a:p>
          <a:p>
            <a:pPr>
              <a:lnSpc>
                <a:spcPts val="4293"/>
              </a:lnSpc>
            </a:pPr>
            <a:endParaRPr lang="en-CA" sz="3731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51467" y="5334000"/>
            <a:ext cx="1786899" cy="11028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67"/>
              </a:lnSpc>
            </a:pPr>
            <a:r>
              <a:rPr lang="en-CA" sz="3555" b="1" spc="-13">
                <a:solidFill>
                  <a:srgbClr val="F1F1F1"/>
                </a:solidFill>
                <a:latin typeface="Arial Bold"/>
                <a:cs typeface="Arial Bold"/>
              </a:rPr>
              <a:t>Reading</a:t>
            </a:r>
          </a:p>
          <a:p>
            <a:pPr>
              <a:lnSpc>
                <a:spcPts val="4293"/>
              </a:lnSpc>
            </a:pPr>
            <a:endParaRPr lang="en-CA" sz="372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43867" y="4622801"/>
            <a:ext cx="8028032" cy="19157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3"/>
              </a:lnSpc>
            </a:pP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Pupils will have a reading booklet with three different texts to read and</a:t>
            </a:r>
            <a:br>
              <a:rPr lang="en-CA" sz="2128">
                <a:solidFill>
                  <a:srgbClr val="000000"/>
                </a:solidFill>
                <a:latin typeface="Times New Roman"/>
              </a:rPr>
            </a:b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a corresponding question and answer booklet. The texts are presented</a:t>
            </a:r>
            <a:br>
              <a:rPr lang="en-CA" sz="2128">
                <a:solidFill>
                  <a:srgbClr val="000000"/>
                </a:solidFill>
                <a:latin typeface="Times New Roman"/>
              </a:rPr>
            </a:b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in increasing levels of difficulty and pupils’ comprehension skills will be</a:t>
            </a:r>
            <a:br>
              <a:rPr lang="en-CA" sz="2128">
                <a:solidFill>
                  <a:srgbClr val="000000"/>
                </a:solidFill>
                <a:latin typeface="Times New Roman"/>
              </a:rPr>
            </a:br>
            <a:r>
              <a:rPr lang="en-CA" sz="1979" spc="-27">
                <a:solidFill>
                  <a:srgbClr val="000000"/>
                </a:solidFill>
                <a:latin typeface="Arial"/>
                <a:cs typeface="Arial"/>
              </a:rPr>
              <a:t>assessed against the comprehension elements of the English programme</a:t>
            </a:r>
            <a:br>
              <a:rPr lang="en-CA" sz="2128">
                <a:solidFill>
                  <a:srgbClr val="000000"/>
                </a:solidFill>
                <a:latin typeface="Times New Roman"/>
              </a:rPr>
            </a:br>
            <a:r>
              <a:rPr lang="en-CA" sz="1979" spc="-13">
                <a:solidFill>
                  <a:srgbClr val="000000"/>
                </a:solidFill>
                <a:latin typeface="Arial"/>
                <a:cs typeface="Arial"/>
              </a:rPr>
              <a:t>of study for key stage two.</a:t>
            </a:r>
          </a:p>
          <a:p>
            <a:pPr>
              <a:lnSpc>
                <a:spcPts val="2560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911601" y="2404534"/>
            <a:ext cx="5098127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2035" b="1" spc="-13">
                <a:solidFill>
                  <a:srgbClr val="000000"/>
                </a:solidFill>
                <a:latin typeface="Arial Bold"/>
                <a:cs typeface="Arial Bold"/>
              </a:rPr>
              <a:t>Paper 1: arithmetic (30 minutes) 40 marks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11600" y="2726267"/>
            <a:ext cx="7036350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53"/>
              </a:lnSpc>
            </a:pPr>
            <a:r>
              <a:rPr lang="en-CA" sz="2021" spc="-13">
                <a:solidFill>
                  <a:srgbClr val="000000"/>
                </a:solidFill>
                <a:latin typeface="Arial"/>
                <a:cs typeface="Arial"/>
              </a:rPr>
              <a:t>Pupils will have a booklet of arithmetic questions based on the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8134" y="3234267"/>
            <a:ext cx="2903039" cy="11028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67"/>
              </a:lnSpc>
            </a:pPr>
            <a:r>
              <a:rPr lang="en-CA" sz="3740" b="1">
                <a:solidFill>
                  <a:srgbClr val="F1F1F1"/>
                </a:solidFill>
                <a:latin typeface="Arial Bold"/>
                <a:cs typeface="Arial Bold"/>
              </a:rPr>
              <a:t>Mathematics</a:t>
            </a:r>
          </a:p>
          <a:p>
            <a:pPr>
              <a:lnSpc>
                <a:spcPts val="4293"/>
              </a:lnSpc>
            </a:pPr>
            <a:endParaRPr lang="en-CA" sz="372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11601" y="3048001"/>
            <a:ext cx="7079823" cy="6283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21" spc="-13">
                <a:solidFill>
                  <a:srgbClr val="000000"/>
                </a:solidFill>
                <a:latin typeface="Arial"/>
                <a:cs typeface="Arial"/>
              </a:rPr>
              <a:t>national curriculum maths key stage two programmes of study.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11601" y="3386667"/>
            <a:ext cx="7306039" cy="6283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35" b="1" spc="-13">
                <a:solidFill>
                  <a:srgbClr val="000000"/>
                </a:solidFill>
                <a:latin typeface="Arial Bold"/>
                <a:cs typeface="Arial Bold"/>
              </a:rPr>
              <a:t>Papers 2 and 3: reasoning (40 minutes each) 35 marks each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11600" y="3708401"/>
            <a:ext cx="7436972" cy="6283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21" spc="-13">
                <a:solidFill>
                  <a:srgbClr val="000000"/>
                </a:solidFill>
                <a:latin typeface="Arial"/>
                <a:cs typeface="Arial"/>
              </a:rPr>
              <a:t>Both papers will ask children to reason and solve problems, again</a:t>
            </a:r>
          </a:p>
          <a:p>
            <a:pPr>
              <a:lnSpc>
                <a:spcPts val="2453"/>
              </a:lnSpc>
            </a:pPr>
            <a:endParaRPr lang="en-CA" sz="212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11600" y="4030134"/>
            <a:ext cx="6994928" cy="6283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24" spc="-13">
                <a:solidFill>
                  <a:srgbClr val="000000"/>
                </a:solidFill>
                <a:latin typeface="Arial"/>
                <a:cs typeface="Arial"/>
              </a:rPr>
              <a:t>based on the national curriculum maths programmes of study.</a:t>
            </a:r>
          </a:p>
          <a:p>
            <a:pPr>
              <a:lnSpc>
                <a:spcPts val="2453"/>
              </a:lnSpc>
            </a:pPr>
            <a:endParaRPr lang="en-CA" sz="213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406401" y="372533"/>
            <a:ext cx="8985345" cy="11028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93"/>
              </a:lnSpc>
            </a:pPr>
            <a:r>
              <a:rPr lang="en-CA" sz="3544" spc="-13">
                <a:solidFill>
                  <a:srgbClr val="000000"/>
                </a:solidFill>
                <a:latin typeface="Arial"/>
                <a:cs typeface="Arial"/>
              </a:rPr>
              <a:t>Spelling, Punctuation and Grammar: Paper 1</a:t>
            </a:r>
          </a:p>
          <a:p>
            <a:pPr>
              <a:lnSpc>
                <a:spcPts val="4293"/>
              </a:lnSpc>
            </a:pPr>
            <a:endParaRPr lang="en-CA" sz="373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4267" y="1185333"/>
            <a:ext cx="10447860" cy="1234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3"/>
              </a:lnSpc>
            </a:pP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The children will have been working hard with their class teacher on developing and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securing their knowledge of the technical vocabulary needed in this test.</a:t>
            </a:r>
          </a:p>
          <a:p>
            <a:pPr>
              <a:lnSpc>
                <a:spcPts val="3333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4267" y="2506134"/>
            <a:ext cx="255140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2" spc="-27">
                <a:solidFill>
                  <a:srgbClr val="000000"/>
                </a:solidFill>
                <a:latin typeface="Arial"/>
                <a:cs typeface="Arial"/>
              </a:rPr>
              <a:t>This test focuses on: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4268" y="2878667"/>
            <a:ext cx="4583947" cy="11991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2" spc="-13">
                <a:solidFill>
                  <a:srgbClr val="283592"/>
                </a:solidFill>
                <a:latin typeface="Arial"/>
                <a:cs typeface="Arial"/>
              </a:rPr>
              <a:t>  Grammatical terms/ word classes;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2" spc="-13">
                <a:solidFill>
                  <a:srgbClr val="283592"/>
                </a:solidFill>
                <a:latin typeface="Arial"/>
                <a:cs typeface="Arial"/>
              </a:rPr>
              <a:t>  Functions of sentences;</a:t>
            </a:r>
          </a:p>
          <a:p>
            <a:pPr>
              <a:lnSpc>
                <a:spcPts val="32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4267" y="3708401"/>
            <a:ext cx="5338641" cy="16576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3"/>
              </a:lnSpc>
            </a:pPr>
            <a:r>
              <a:rPr lang="en-CA" sz="2235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5" spc="-13">
                <a:solidFill>
                  <a:srgbClr val="283592"/>
                </a:solidFill>
                <a:latin typeface="Arial"/>
                <a:cs typeface="Arial"/>
              </a:rPr>
              <a:t>  Combining words, phrases and clauses;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2" spc="-13">
                <a:solidFill>
                  <a:srgbClr val="283592"/>
                </a:solidFill>
                <a:latin typeface="Arial"/>
                <a:cs typeface="Arial"/>
              </a:rPr>
              <a:t>  Verb forms, tenses and consistency;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2" spc="-13">
                <a:solidFill>
                  <a:srgbClr val="283592"/>
                </a:solidFill>
                <a:latin typeface="Arial"/>
                <a:cs typeface="Arial"/>
              </a:rPr>
              <a:t>  Punctuation;</a:t>
            </a:r>
          </a:p>
          <a:p>
            <a:pPr>
              <a:lnSpc>
                <a:spcPts val="3333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4267" y="5029201"/>
            <a:ext cx="180273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2" spc="-13">
                <a:solidFill>
                  <a:srgbClr val="283592"/>
                </a:solidFill>
                <a:latin typeface="Arial"/>
                <a:cs typeface="Arial"/>
              </a:rPr>
              <a:t>  Vocabulary;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4267" y="5452534"/>
            <a:ext cx="423096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2" spc="-13">
                <a:solidFill>
                  <a:srgbClr val="6C6C6C"/>
                </a:solidFill>
                <a:latin typeface="Times New Roman"/>
                <a:cs typeface="Times New Roman"/>
              </a:rPr>
              <a:t>●</a:t>
            </a:r>
            <a:r>
              <a:rPr lang="en-CA" sz="2232" spc="-13">
                <a:solidFill>
                  <a:srgbClr val="283592"/>
                </a:solidFill>
                <a:latin typeface="Arial"/>
                <a:cs typeface="Arial"/>
              </a:rPr>
              <a:t>  Standard English and formality.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4268" y="6282267"/>
            <a:ext cx="1077468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2" spc="-13">
                <a:solidFill>
                  <a:srgbClr val="000000"/>
                </a:solidFill>
                <a:latin typeface="Arial"/>
                <a:cs typeface="Arial"/>
              </a:rPr>
              <a:t>This test requires a range of answer types but does not require longer formal answers.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d02fc4-5188-4326-a67b-9a9be966db07">
      <Terms xmlns="http://schemas.microsoft.com/office/infopath/2007/PartnerControls"/>
    </lcf76f155ced4ddcb4097134ff3c332f>
    <TaxCatchAll xmlns="a35d4670-c1f0-4033-be53-ae7a4f4fecbd" xsi:nil="true"/>
    <SharedWithUsers xmlns="a35d4670-c1f0-4033-be53-ae7a4f4fecbd">
      <UserInfo>
        <DisplayName>Denise Baxter</DisplayName>
        <AccountId>16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9B09D626B9A49A64220A6466AD5F0" ma:contentTypeVersion="16" ma:contentTypeDescription="Create a new document." ma:contentTypeScope="" ma:versionID="a7b197e7737b10ce7370cf808b5dd129">
  <xsd:schema xmlns:xsd="http://www.w3.org/2001/XMLSchema" xmlns:xs="http://www.w3.org/2001/XMLSchema" xmlns:p="http://schemas.microsoft.com/office/2006/metadata/properties" xmlns:ns2="4fd02fc4-5188-4326-a67b-9a9be966db07" xmlns:ns3="a35d4670-c1f0-4033-be53-ae7a4f4fecbd" targetNamespace="http://schemas.microsoft.com/office/2006/metadata/properties" ma:root="true" ma:fieldsID="24ea8fb2787d1ba4e54db3df5b199197" ns2:_="" ns3:_="">
    <xsd:import namespace="4fd02fc4-5188-4326-a67b-9a9be966db07"/>
    <xsd:import namespace="a35d4670-c1f0-4033-be53-ae7a4f4fe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02fc4-5188-4326-a67b-9a9be966db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14d7b24-c812-4ab9-97de-b36a7f296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d4670-c1f0-4033-be53-ae7a4f4fe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f77ef10-ddf9-4076-9894-615c4ec80ec6}" ma:internalName="TaxCatchAll" ma:showField="CatchAllData" ma:web="a35d4670-c1f0-4033-be53-ae7a4f4fec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3A315D-DAC3-4F8A-8048-B032E704D126}">
  <ds:schemaRefs>
    <ds:schemaRef ds:uri="http://purl.org/dc/elements/1.1/"/>
    <ds:schemaRef ds:uri="a35d4670-c1f0-4033-be53-ae7a4f4fecbd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4fd02fc4-5188-4326-a67b-9a9be966db0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AED0E0-C985-4BC6-93E0-46C9668F08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27C677-E04E-40A7-937F-CA36F05432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02fc4-5188-4326-a67b-9a9be966db07"/>
    <ds:schemaRef ds:uri="a35d4670-c1f0-4033-be53-ae7a4f4fec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2153</Words>
  <Application>Microsoft Office PowerPoint</Application>
  <PresentationFormat>Widescreen</PresentationFormat>
  <Paragraphs>209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ADLaM Display</vt:lpstr>
      <vt:lpstr>Arial</vt:lpstr>
      <vt:lpstr>Arial Bold</vt:lpstr>
      <vt:lpstr>Calibri</vt:lpstr>
      <vt:lpstr>GDS Transport</vt:lpstr>
      <vt:lpstr>Times New Roman</vt:lpstr>
      <vt:lpstr>Trebuchet MS</vt:lpstr>
      <vt:lpstr>Wingdings 3</vt:lpstr>
      <vt:lpstr>Facet</vt:lpstr>
      <vt:lpstr>Key stage 2 SATS 2026 </vt:lpstr>
      <vt:lpstr>PowerPoint Presentation</vt:lpstr>
      <vt:lpstr>PowerPoint Presentation</vt:lpstr>
      <vt:lpstr>PowerPoint Presentation</vt:lpstr>
      <vt:lpstr>Key stage 2 The key stage 2 tests are timetabled from Monday 11th May- Thursday 14th May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can support at home by:  - Recapping spelling rules   - Revisiting Y3, 4 ,5 and 6 common exception words  -Encouraging writing in real life to include correct grammatical features- capital letters, full stops and apostrophes are most common errors- and spellings  e.g. To Mrs brodrick,        I hope your having a good time teaching us.        Have a great christmas!   From jane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can support at home by:   - Accelerated reader  - Explore meaning of words. Tell me another word that means the same as…  - School reading book – read with your child- ask them if they know the meaning of words.   -Ask questions about books of interest  -Comprehension with films/programmes- inference- evidence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can support at home by:   - TTRS  - Learn by hearts   -Real life situations that involve maths- baking, measuring, time, shape, discounts  - Revision guides    </vt:lpstr>
      <vt:lpstr>Approximate Timetable</vt:lpstr>
      <vt:lpstr>PowerPoint Presentation</vt:lpstr>
      <vt:lpstr>After each test</vt:lpstr>
      <vt:lpstr>PowerPoint Presentation</vt:lpstr>
      <vt:lpstr>Results</vt:lpstr>
      <vt:lpstr>Revision groups  </vt:lpstr>
      <vt:lpstr>During the week of SATs, all children are invited to come in for breakfast and morning revision ‘top tips’. We will confirm the times for this before SATs begin.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2 Tests 2023</dc:title>
  <dc:creator>Chris Holdsworth</dc:creator>
  <cp:lastModifiedBy>Asim Hussain</cp:lastModifiedBy>
  <cp:revision>2</cp:revision>
  <dcterms:created xsi:type="dcterms:W3CDTF">2023-03-16T13:58:03Z</dcterms:created>
  <dcterms:modified xsi:type="dcterms:W3CDTF">2025-11-18T08:28:23Z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0x010100B269B09D626B9A49A64220A6466AD5F0</vt:lpwstr>
  </property>
  <property fmtid="{D5CDD505-2E9C-101B-9397-08002B2CF9AE}" pid="3" name="MediaServiceImageTags">
    <vt:lpwstr/>
  </property>
</Properties>
</file>